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69"/>
  </p:notesMasterIdLst>
  <p:sldIdLst>
    <p:sldId id="443" r:id="rId5"/>
    <p:sldId id="453" r:id="rId6"/>
    <p:sldId id="499" r:id="rId7"/>
    <p:sldId id="642" r:id="rId8"/>
    <p:sldId id="601" r:id="rId9"/>
    <p:sldId id="580" r:id="rId10"/>
    <p:sldId id="603" r:id="rId11"/>
    <p:sldId id="602" r:id="rId12"/>
    <p:sldId id="578" r:id="rId13"/>
    <p:sldId id="493" r:id="rId14"/>
    <p:sldId id="646" r:id="rId15"/>
    <p:sldId id="645" r:id="rId16"/>
    <p:sldId id="644" r:id="rId17"/>
    <p:sldId id="643" r:id="rId18"/>
    <p:sldId id="518" r:id="rId19"/>
    <p:sldId id="525" r:id="rId20"/>
    <p:sldId id="641" r:id="rId21"/>
    <p:sldId id="527" r:id="rId22"/>
    <p:sldId id="558" r:id="rId23"/>
    <p:sldId id="581" r:id="rId24"/>
    <p:sldId id="501" r:id="rId25"/>
    <p:sldId id="623" r:id="rId26"/>
    <p:sldId id="552" r:id="rId27"/>
    <p:sldId id="551" r:id="rId28"/>
    <p:sldId id="502" r:id="rId29"/>
    <p:sldId id="505" r:id="rId30"/>
    <p:sldId id="506" r:id="rId31"/>
    <p:sldId id="571" r:id="rId32"/>
    <p:sldId id="572" r:id="rId33"/>
    <p:sldId id="509" r:id="rId34"/>
    <p:sldId id="503" r:id="rId35"/>
    <p:sldId id="521" r:id="rId36"/>
    <p:sldId id="524" r:id="rId37"/>
    <p:sldId id="519" r:id="rId38"/>
    <p:sldId id="570" r:id="rId39"/>
    <p:sldId id="579" r:id="rId40"/>
    <p:sldId id="522" r:id="rId41"/>
    <p:sldId id="520" r:id="rId42"/>
    <p:sldId id="523" r:id="rId43"/>
    <p:sldId id="662" r:id="rId44"/>
    <p:sldId id="661" r:id="rId45"/>
    <p:sldId id="660" r:id="rId46"/>
    <p:sldId id="659" r:id="rId47"/>
    <p:sldId id="658" r:id="rId48"/>
    <p:sldId id="657" r:id="rId49"/>
    <p:sldId id="656" r:id="rId50"/>
    <p:sldId id="655" r:id="rId51"/>
    <p:sldId id="654" r:id="rId52"/>
    <p:sldId id="653" r:id="rId53"/>
    <p:sldId id="652" r:id="rId54"/>
    <p:sldId id="651" r:id="rId55"/>
    <p:sldId id="650" r:id="rId56"/>
    <p:sldId id="649" r:id="rId57"/>
    <p:sldId id="648" r:id="rId58"/>
    <p:sldId id="647" r:id="rId59"/>
    <p:sldId id="516" r:id="rId60"/>
    <p:sldId id="555" r:id="rId61"/>
    <p:sldId id="549" r:id="rId62"/>
    <p:sldId id="583" r:id="rId63"/>
    <p:sldId id="553" r:id="rId64"/>
    <p:sldId id="663" r:id="rId65"/>
    <p:sldId id="664" r:id="rId66"/>
    <p:sldId id="665" r:id="rId67"/>
    <p:sldId id="666" r:id="rId6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8EAE7"/>
    <a:srgbClr val="E8E8E8"/>
    <a:srgbClr val="A9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64E04-DA5D-B0C5-A562-301AA4D99CDA}" v="17" dt="2023-11-21T13:58:24.067"/>
    <p1510:client id="{57C4F30C-FCF7-42A0-B251-81BBB7FD6E33}" v="101" dt="2023-11-20T20:16:38.947"/>
    <p1510:client id="{70C4A2B7-4B9D-48E3-A6F1-CBD9E8C7C958}" v="401" dt="2023-11-20T20:00:28.343"/>
    <p1510:client id="{8787447F-6360-45EF-AFE9-DCCCC33D252D}" v="126" dt="2023-11-21T14:30:44.344"/>
    <p1510:client id="{8EEBF607-1798-4B15-A619-93C0D99FD7DC}" v="77" dt="2023-11-20T22:18:53.946"/>
    <p1510:client id="{A22483B1-74A1-4457-3BE0-0C5E29091E72}" v="260" dt="2023-11-21T13:56:28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cityoffredericksburg-my.sharepoint.com/personal/khillje_fbgtx_org/Documents/Desktop/Karen%20Files/Residential%20Building%20Permits%20-New%20Construction%20w%20Lenna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Residential Building Permits-New Constuction</a:t>
            </a:r>
          </a:p>
        </c:rich>
      </c:tx>
      <c:layout>
        <c:manualLayout>
          <c:xMode val="edge"/>
          <c:yMode val="edge"/>
          <c:x val="0.28436196307424394"/>
          <c:y val="5.2788804915830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24113250903877"/>
          <c:y val="0.16496611995713775"/>
          <c:w val="0.83334946083546779"/>
          <c:h val="0.64730285547921507"/>
        </c:manualLayout>
      </c:layout>
      <c:lineChart>
        <c:grouping val="standard"/>
        <c:varyColors val="0"/>
        <c:ser>
          <c:idx val="0"/>
          <c:order val="0"/>
          <c:spPr>
            <a:ln w="31750" cap="sq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Lbls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'[Residential Building Permits -New Construction w Lennar.xlsx]Sheet1'!$B$6:$B$13</c:f>
              <c:numCache>
                <c:formatCode>General</c:formatCode>
                <c:ptCount val="8"/>
                <c:pt idx="0">
                  <c:v>69</c:v>
                </c:pt>
                <c:pt idx="1">
                  <c:v>49</c:v>
                </c:pt>
                <c:pt idx="2">
                  <c:v>72</c:v>
                </c:pt>
                <c:pt idx="3">
                  <c:v>66</c:v>
                </c:pt>
                <c:pt idx="4">
                  <c:v>98</c:v>
                </c:pt>
                <c:pt idx="5">
                  <c:v>162</c:v>
                </c:pt>
                <c:pt idx="6">
                  <c:v>111</c:v>
                </c:pt>
                <c:pt idx="7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D1-42D8-9CF4-D86165645C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05215"/>
        <c:axId val="2118173199"/>
      </c:lineChart>
      <c:catAx>
        <c:axId val="4905215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Calendar Year</a:t>
                </a:r>
              </a:p>
            </c:rich>
          </c:tx>
          <c:layout>
            <c:manualLayout>
              <c:xMode val="edge"/>
              <c:yMode val="edge"/>
              <c:x val="0.47597476520254245"/>
              <c:y val="0.899605290695528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\20\1\1\ \20\1\2\ \20\1\3\ \20\1\4\ \20\1\5\ \20\1\6\ \20\1\7\ \20\1\8\ \20\1\9\ \20\20\ \20\2\1\ \20\2\2\ \20\2\3\+" sourceLinked="0"/>
        <c:majorTickMark val="out"/>
        <c:minorTickMark val="none"/>
        <c:tickLblPos val="nextTo"/>
        <c:crossAx val="2118173199"/>
        <c:crosses val="autoZero"/>
        <c:auto val="1"/>
        <c:lblAlgn val="ctr"/>
        <c:lblOffset val="100"/>
        <c:tickLblSkip val="1"/>
        <c:noMultiLvlLbl val="0"/>
      </c:catAx>
      <c:valAx>
        <c:axId val="2118173199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</a:t>
                </a:r>
                <a:r>
                  <a:rPr lang="en-US" sz="1600" baseline="0"/>
                  <a:t> of Permits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3.247383233722291E-2"/>
              <c:y val="0.427555060217295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52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195005515614884E-2"/>
          <c:y val="0.1277459944504426"/>
          <c:w val="0.95080499448438516"/>
          <c:h val="0.80306241436542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Transfer Runs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Sheet1!$A$2:$A$23</c:f>
              <c:strCache>
                <c:ptCount val="16"/>
                <c:pt idx="0">
                  <c:v>July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  <c:pt idx="12">
                  <c:v>July</c:v>
                </c:pt>
                <c:pt idx="13">
                  <c:v>Aug</c:v>
                </c:pt>
                <c:pt idx="14">
                  <c:v>Sept</c:v>
                </c:pt>
                <c:pt idx="15">
                  <c:v>Oct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16"/>
                <c:pt idx="0">
                  <c:v>45</c:v>
                </c:pt>
                <c:pt idx="1">
                  <c:v>33</c:v>
                </c:pt>
                <c:pt idx="2">
                  <c:v>50</c:v>
                </c:pt>
                <c:pt idx="3">
                  <c:v>46</c:v>
                </c:pt>
                <c:pt idx="4">
                  <c:v>53</c:v>
                </c:pt>
                <c:pt idx="5">
                  <c:v>59</c:v>
                </c:pt>
                <c:pt idx="6">
                  <c:v>58</c:v>
                </c:pt>
                <c:pt idx="7">
                  <c:v>49</c:v>
                </c:pt>
                <c:pt idx="8">
                  <c:v>54</c:v>
                </c:pt>
                <c:pt idx="9">
                  <c:v>43</c:v>
                </c:pt>
                <c:pt idx="10">
                  <c:v>57</c:v>
                </c:pt>
                <c:pt idx="11">
                  <c:v>40</c:v>
                </c:pt>
                <c:pt idx="12">
                  <c:v>49</c:v>
                </c:pt>
                <c:pt idx="13">
                  <c:v>59</c:v>
                </c:pt>
                <c:pt idx="14">
                  <c:v>38</c:v>
                </c:pt>
                <c:pt idx="1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1-49DD-9522-F62823049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657280"/>
        <c:axId val="170658816"/>
      </c:barChart>
      <c:catAx>
        <c:axId val="17065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58816"/>
        <c:crosses val="autoZero"/>
        <c:auto val="1"/>
        <c:lblAlgn val="ctr"/>
        <c:lblOffset val="100"/>
        <c:noMultiLvlLbl val="0"/>
      </c:catAx>
      <c:valAx>
        <c:axId val="17065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5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Brush Fires</c:v>
                </c:pt>
              </c:strCache>
            </c:strRef>
          </c:tx>
          <c:cat>
            <c:strRef>
              <c:f>Sheet1!$A$2:$A$24</c:f>
              <c:strCache>
                <c:ptCount val="2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2"/>
                <c:pt idx="0">
                  <c:v>20</c:v>
                </c:pt>
                <c:pt idx="1">
                  <c:v>23</c:v>
                </c:pt>
                <c:pt idx="2">
                  <c:v>28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13</c:v>
                </c:pt>
                <c:pt idx="7">
                  <c:v>14</c:v>
                </c:pt>
                <c:pt idx="8">
                  <c:v>11</c:v>
                </c:pt>
                <c:pt idx="9">
                  <c:v>7</c:v>
                </c:pt>
                <c:pt idx="10">
                  <c:v>4</c:v>
                </c:pt>
                <c:pt idx="11">
                  <c:v>9</c:v>
                </c:pt>
                <c:pt idx="12">
                  <c:v>10</c:v>
                </c:pt>
                <c:pt idx="13">
                  <c:v>8</c:v>
                </c:pt>
                <c:pt idx="14">
                  <c:v>5</c:v>
                </c:pt>
                <c:pt idx="15">
                  <c:v>8</c:v>
                </c:pt>
                <c:pt idx="16">
                  <c:v>3</c:v>
                </c:pt>
                <c:pt idx="17">
                  <c:v>5</c:v>
                </c:pt>
                <c:pt idx="18">
                  <c:v>6</c:v>
                </c:pt>
                <c:pt idx="19">
                  <c:v>11</c:v>
                </c:pt>
                <c:pt idx="20">
                  <c:v>13</c:v>
                </c:pt>
                <c:pt idx="21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C5-4C1C-B949-67669BB646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Controlled Burn</c:v>
                </c:pt>
              </c:strCache>
            </c:strRef>
          </c:tx>
          <c:cat>
            <c:strRef>
              <c:f>Sheet1!$A$2:$A$24</c:f>
              <c:strCache>
                <c:ptCount val="2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</c:strCache>
            </c:strRef>
          </c:cat>
          <c:val>
            <c:numRef>
              <c:f>Sheet1!$C$2:$C$24</c:f>
              <c:numCache>
                <c:formatCode>General</c:formatCode>
                <c:ptCount val="22"/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5</c:v>
                </c:pt>
                <c:pt idx="14">
                  <c:v>5</c:v>
                </c:pt>
                <c:pt idx="15">
                  <c:v>2</c:v>
                </c:pt>
                <c:pt idx="16">
                  <c:v>3</c:v>
                </c:pt>
                <c:pt idx="17">
                  <c:v>0</c:v>
                </c:pt>
                <c:pt idx="18">
                  <c:v>3</c:v>
                </c:pt>
                <c:pt idx="19">
                  <c:v>1</c:v>
                </c:pt>
                <c:pt idx="20">
                  <c:v>6</c:v>
                </c:pt>
                <c:pt idx="2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B2-480A-ABDF-D30747C72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718336"/>
        <c:axId val="170719872"/>
      </c:lineChart>
      <c:catAx>
        <c:axId val="170718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719872"/>
        <c:crosses val="autoZero"/>
        <c:auto val="1"/>
        <c:lblAlgn val="ctr"/>
        <c:lblOffset val="100"/>
        <c:noMultiLvlLbl val="0"/>
      </c:catAx>
      <c:valAx>
        <c:axId val="170719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718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Brush Fires</c:v>
                </c:pt>
              </c:strCache>
            </c:strRef>
          </c:tx>
          <c:cat>
            <c:strRef>
              <c:f>Sheet1!$A$2:$A$12</c:f>
              <c:strCache>
                <c:ptCount val="10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0"/>
                <c:pt idx="0">
                  <c:v>10</c:v>
                </c:pt>
                <c:pt idx="1">
                  <c:v>8</c:v>
                </c:pt>
                <c:pt idx="2">
                  <c:v>5</c:v>
                </c:pt>
                <c:pt idx="3">
                  <c:v>8</c:v>
                </c:pt>
                <c:pt idx="4">
                  <c:v>3</c:v>
                </c:pt>
                <c:pt idx="5">
                  <c:v>5</c:v>
                </c:pt>
                <c:pt idx="6">
                  <c:v>6</c:v>
                </c:pt>
                <c:pt idx="7">
                  <c:v>11</c:v>
                </c:pt>
                <c:pt idx="8">
                  <c:v>13</c:v>
                </c:pt>
                <c:pt idx="9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C5-4C1C-B949-67669BB646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Controlled Burn</c:v>
                </c:pt>
              </c:strCache>
            </c:strRef>
          </c:tx>
          <c:cat>
            <c:strRef>
              <c:f>Sheet1!$A$2:$A$12</c:f>
              <c:strCache>
                <c:ptCount val="10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  <c:pt idx="4">
                  <c:v>3</c:v>
                </c:pt>
                <c:pt idx="5">
                  <c:v>0</c:v>
                </c:pt>
                <c:pt idx="6">
                  <c:v>3</c:v>
                </c:pt>
                <c:pt idx="7">
                  <c:v>1</c:v>
                </c:pt>
                <c:pt idx="8">
                  <c:v>6</c:v>
                </c:pt>
                <c:pt idx="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B2-480A-ABDF-D30747C72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718336"/>
        <c:axId val="170719872"/>
      </c:lineChart>
      <c:catAx>
        <c:axId val="170718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719872"/>
        <c:crosses val="autoZero"/>
        <c:auto val="1"/>
        <c:lblAlgn val="ctr"/>
        <c:lblOffset val="100"/>
        <c:noMultiLvlLbl val="0"/>
      </c:catAx>
      <c:valAx>
        <c:axId val="170719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718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0.09839</cdr:x>
      <cdr:y>0.44541</cdr:y>
    </cdr:from>
    <cdr:to>
      <cdr:x>0.19478</cdr:x>
      <cdr:y>0.65502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59BADB5A-9CEE-92D0-4809-F197EDE866BF}"/>
            </a:ext>
          </a:extLst>
        </cdr:cNvPr>
        <cdr:cNvSpPr txBox="1"/>
      </cdr:nvSpPr>
      <cdr:spPr>
        <a:xfrm xmlns:a="http://schemas.openxmlformats.org/drawingml/2006/main">
          <a:off x="933450" y="19431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0.15957</cdr:x>
      <cdr:y>0.81109</cdr:y>
    </cdr:from>
    <cdr:to>
      <cdr:x>0.22139</cdr:x>
      <cdr:y>0.87606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1355725" y="3298825"/>
          <a:ext cx="525296" cy="264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0.12815</cdr:x>
      <cdr:y>0.8047</cdr:y>
    </cdr:from>
    <cdr:to>
      <cdr:x>0.18998</cdr:x>
      <cdr:y>0.86967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1215781" y="3510449"/>
          <a:ext cx="586575" cy="283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2016</a:t>
          </a:r>
        </a:p>
      </cdr:txBody>
    </cdr:sp>
  </cdr:relSizeAnchor>
  <cdr:relSizeAnchor xmlns:cdr="http://schemas.openxmlformats.org/drawingml/2006/chartDrawing">
    <cdr:from>
      <cdr:x>0.23958</cdr:x>
      <cdr:y>0.80236</cdr:y>
    </cdr:from>
    <cdr:to>
      <cdr:x>0.3014</cdr:x>
      <cdr:y>0.86733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2272910" y="3500240"/>
          <a:ext cx="586481" cy="283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2017</a:t>
          </a:r>
        </a:p>
      </cdr:txBody>
    </cdr:sp>
  </cdr:relSizeAnchor>
  <cdr:relSizeAnchor xmlns:cdr="http://schemas.openxmlformats.org/drawingml/2006/chartDrawing">
    <cdr:from>
      <cdr:x>0.36489</cdr:x>
      <cdr:y>0.79815</cdr:y>
    </cdr:from>
    <cdr:to>
      <cdr:x>0.42672</cdr:x>
      <cdr:y>0.86312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3461721" y="3481874"/>
          <a:ext cx="586575" cy="283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2018</a:t>
          </a:r>
        </a:p>
      </cdr:txBody>
    </cdr:sp>
  </cdr:relSizeAnchor>
  <cdr:relSizeAnchor xmlns:cdr="http://schemas.openxmlformats.org/drawingml/2006/chartDrawing">
    <cdr:from>
      <cdr:x>0.46865</cdr:x>
      <cdr:y>0.7983</cdr:y>
    </cdr:from>
    <cdr:to>
      <cdr:x>0.53655</cdr:x>
      <cdr:y>0.86327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3992579" y="2823572"/>
          <a:ext cx="578457" cy="229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2019</a:t>
          </a:r>
        </a:p>
      </cdr:txBody>
    </cdr:sp>
  </cdr:relSizeAnchor>
  <cdr:relSizeAnchor xmlns:cdr="http://schemas.openxmlformats.org/drawingml/2006/chartDrawing">
    <cdr:from>
      <cdr:x>0.59927</cdr:x>
      <cdr:y>0.80236</cdr:y>
    </cdr:from>
    <cdr:to>
      <cdr:x>0.6611</cdr:x>
      <cdr:y>0.86733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5685216" y="3500240"/>
          <a:ext cx="586575" cy="283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/>
            <a:t>2020</a:t>
          </a:r>
        </a:p>
      </cdr:txBody>
    </cdr:sp>
  </cdr:relSizeAnchor>
  <cdr:relSizeAnchor xmlns:cdr="http://schemas.openxmlformats.org/drawingml/2006/chartDrawing">
    <cdr:from>
      <cdr:x>0.71307</cdr:x>
      <cdr:y>0.80049</cdr:y>
    </cdr:from>
    <cdr:to>
      <cdr:x>0.78039</cdr:x>
      <cdr:y>0.86546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6074876" y="2831318"/>
          <a:ext cx="573509" cy="229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2021</a:t>
          </a:r>
        </a:p>
      </cdr:txBody>
    </cdr:sp>
  </cdr:relSizeAnchor>
  <cdr:relSizeAnchor xmlns:cdr="http://schemas.openxmlformats.org/drawingml/2006/chartDrawing">
    <cdr:from>
      <cdr:x>0.81084</cdr:x>
      <cdr:y>0.80033</cdr:y>
    </cdr:from>
    <cdr:to>
      <cdr:x>0.8852</cdr:x>
      <cdr:y>0.8653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6907795" y="2830752"/>
          <a:ext cx="633499" cy="229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2022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0.88098</cdr:x>
      <cdr:y>0.81125</cdr:y>
    </cdr:from>
    <cdr:to>
      <cdr:x>1</cdr:x>
      <cdr:y>0.93013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3F0831D9-16A7-AC80-0FB6-E63E019403E5}"/>
            </a:ext>
          </a:extLst>
        </cdr:cNvPr>
        <cdr:cNvSpPr txBox="1"/>
      </cdr:nvSpPr>
      <cdr:spPr>
        <a:xfrm xmlns:a="http://schemas.openxmlformats.org/drawingml/2006/main">
          <a:off x="7505323" y="2869376"/>
          <a:ext cx="1013988" cy="4204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2023 (</a:t>
          </a:r>
          <a:r>
            <a:rPr lang="en-US" sz="1400" b="1" dirty="0"/>
            <a:t>Projected</a:t>
          </a:r>
          <a:r>
            <a:rPr lang="en-US" sz="1400" dirty="0"/>
            <a:t>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64439F-46FB-48ED-B3ED-DCC09267B1D8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2E873B-7E31-4F3A-8AAB-8585C4DB9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0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7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Budget:  GF REV $22,363,060, EXP $26,442,911, ENT REV $34,102,852, EXP $40,818,773</a:t>
            </a:r>
          </a:p>
          <a:p>
            <a:r>
              <a:rPr lang="en-US">
                <a:ea typeface="Calibri"/>
                <a:cs typeface="Calibri"/>
              </a:rPr>
              <a:t>Tourism REV $7,047,200 (49%), and EXP $7,819,785 (56%)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7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FY 2023 $62/month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5D5FDA6-006C-4430-A582-1C57FB1DB525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29B41AF-98CC-4FE5-96CF-265DE726B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5F17F-1D67-4DD9-8300-EF1BD70FE173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37C7-922D-4FA0-848F-769CEFB98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CA9E-399B-4149-A378-608D908D680E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FFD9F-D484-43B2-AE65-DCA505ECF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22FA3-046D-4291-81EF-8DC96E725CE6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9981-ABC3-4D2F-B011-C18A8FC6E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D83E6-2B32-4408-8A48-ACDB03385FE2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90C6-2407-4CCE-B4FD-E8D40A10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47425-3263-41AF-8CCD-DF6970EEF12D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C0BA6C-56E4-4366-A981-858D835B0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A098F5F-998D-48AB-96FF-42C955D629AC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626F36-487F-4AB1-A07F-4EE07037A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C321987-8CE8-4DF4-92F4-EE2E78E28AFC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E3F5AD7-7D59-4555-B699-B61B67FB9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F9FB-6374-45F0-9EAA-BA534DF525E6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8CDB7-E689-4DC2-9651-A709E21D3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C684-8F29-4FBD-8534-D6C6B4F2DFA3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A8B7A7F-7AAE-41E3-B2FE-A094F8125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2F7C-4D8E-4641-999C-43C1E0051E03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9852-1401-492C-BE17-CEDE35C5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4380615-E295-4748-AB88-AC4AED04C4B6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B839D8E-B677-4389-A44F-157DF05CD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E72F12-6912-4D1C-AB6D-9BD1103F8D9C}" type="datetimeFigureOut">
              <a:rPr lang="en-US"/>
              <a:pPr>
                <a:defRPr/>
              </a:pPr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8C345F-BF78-4C08-9799-9FE3CB8DD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0" r:id="rId2"/>
    <p:sldLayoutId id="2147483746" r:id="rId3"/>
    <p:sldLayoutId id="2147483747" r:id="rId4"/>
    <p:sldLayoutId id="2147483748" r:id="rId5"/>
    <p:sldLayoutId id="2147483741" r:id="rId6"/>
    <p:sldLayoutId id="2147483749" r:id="rId7"/>
    <p:sldLayoutId id="2147483742" r:id="rId8"/>
    <p:sldLayoutId id="2147483750" r:id="rId9"/>
    <p:sldLayoutId id="2147483743" r:id="rId10"/>
    <p:sldLayoutId id="2147483751" r:id="rId11"/>
    <p:sldLayoutId id="21474837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8D9A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ADD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0" y="4638675"/>
            <a:ext cx="9144000" cy="781050"/>
          </a:xfrm>
        </p:spPr>
        <p:txBody>
          <a:bodyPr/>
          <a:lstStyle/>
          <a:p>
            <a:pPr algn="ctr" eaLnBrk="1" hangingPunct="1"/>
            <a:r>
              <a:rPr lang="en-US" sz="4000" cap="none">
                <a:solidFill>
                  <a:srgbClr val="000000"/>
                </a:solidFill>
                <a:latin typeface="Perpetua"/>
              </a:rPr>
              <a:t>City Manager's Monthly Update</a:t>
            </a:r>
            <a:r>
              <a:rPr lang="en-US" sz="1800" cap="none">
                <a:solidFill>
                  <a:srgbClr val="000000"/>
                </a:solidFill>
                <a:latin typeface="Perpetua"/>
              </a:rPr>
              <a:t> </a:t>
            </a:r>
            <a:endParaRPr lang="en-US" sz="4000" cap="none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algn="r" eaLnBrk="1" hangingPunct="1"/>
            <a:r>
              <a:rPr lang="en-US">
                <a:latin typeface="Arial"/>
                <a:cs typeface="Arial"/>
              </a:rPr>
              <a:t>November 21, 2023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21" y="592008"/>
            <a:ext cx="3175741" cy="359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469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Single Family Residential Permits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82EE7F7-D7D2-F2A1-A7E3-F081EB6DD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24486"/>
              </p:ext>
            </p:extLst>
          </p:nvPr>
        </p:nvGraphicFramePr>
        <p:xfrm>
          <a:off x="206025" y="2073244"/>
          <a:ext cx="8625630" cy="353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880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738"/>
            <a:ext cx="8077200" cy="1080262"/>
          </a:xfrm>
        </p:spPr>
        <p:txBody>
          <a:bodyPr/>
          <a:lstStyle/>
          <a:p>
            <a:r>
              <a:rPr lang="en-US"/>
              <a:t>Multi-Family: </a:t>
            </a:r>
            <a:r>
              <a:rPr lang="en-US" sz="3600">
                <a:highlight>
                  <a:srgbClr val="00FFFF"/>
                </a:highlight>
              </a:rPr>
              <a:t>Under Construction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1EFAD9-4727-F1E3-AB96-9BC7C0C7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191244"/>
              </p:ext>
            </p:extLst>
          </p:nvPr>
        </p:nvGraphicFramePr>
        <p:xfrm>
          <a:off x="579422" y="1548143"/>
          <a:ext cx="8077197" cy="4231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7740">
                  <a:extLst>
                    <a:ext uri="{9D8B030D-6E8A-4147-A177-3AD203B41FA5}">
                      <a16:colId xmlns:a16="http://schemas.microsoft.com/office/drawing/2014/main" val="1744750904"/>
                    </a:ext>
                  </a:extLst>
                </a:gridCol>
                <a:gridCol w="597593">
                  <a:extLst>
                    <a:ext uri="{9D8B030D-6E8A-4147-A177-3AD203B41FA5}">
                      <a16:colId xmlns:a16="http://schemas.microsoft.com/office/drawing/2014/main" val="791644103"/>
                    </a:ext>
                  </a:extLst>
                </a:gridCol>
                <a:gridCol w="637600">
                  <a:extLst>
                    <a:ext uri="{9D8B030D-6E8A-4147-A177-3AD203B41FA5}">
                      <a16:colId xmlns:a16="http://schemas.microsoft.com/office/drawing/2014/main" val="3517914141"/>
                    </a:ext>
                  </a:extLst>
                </a:gridCol>
                <a:gridCol w="2088566">
                  <a:extLst>
                    <a:ext uri="{9D8B030D-6E8A-4147-A177-3AD203B41FA5}">
                      <a16:colId xmlns:a16="http://schemas.microsoft.com/office/drawing/2014/main" val="1705887183"/>
                    </a:ext>
                  </a:extLst>
                </a:gridCol>
                <a:gridCol w="2065698">
                  <a:extLst>
                    <a:ext uri="{9D8B030D-6E8A-4147-A177-3AD203B41FA5}">
                      <a16:colId xmlns:a16="http://schemas.microsoft.com/office/drawing/2014/main" val="465447373"/>
                    </a:ext>
                  </a:extLst>
                </a:gridCol>
              </a:tblGrid>
              <a:tr h="494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Acres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Units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27418"/>
                  </a:ext>
                </a:extLst>
              </a:tr>
              <a:tr h="92218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err="1">
                          <a:effectLst/>
                          <a:latin typeface="+mn-lt"/>
                        </a:rPr>
                        <a:t>Algarita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23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Older section open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619 W. Live Oak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9369194"/>
                  </a:ext>
                </a:extLst>
              </a:tr>
              <a:tr h="49490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Baron's Park Apts</a:t>
                      </a:r>
                      <a:endParaRPr lang="en-US" sz="20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2000" b="1">
                        <a:latin typeface="+mn-lt"/>
                      </a:endParaRP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20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en-US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Under Construction</a:t>
                      </a:r>
                      <a:endParaRPr lang="en-US" sz="20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+mn-lt"/>
                        </a:rPr>
                        <a:t>202 E. Ufer</a:t>
                      </a:r>
                    </a:p>
                  </a:txBody>
                  <a:tcPr marL="9524" marR="9524" marT="9524" marB="0" anchor="b"/>
                </a:tc>
                <a:extLst>
                  <a:ext uri="{0D108BD9-81ED-4DB2-BD59-A6C34878D82A}">
                    <a16:rowId xmlns:a16="http://schemas.microsoft.com/office/drawing/2014/main" val="2595708035"/>
                  </a:ext>
                </a:extLst>
              </a:tr>
              <a:tr h="6183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Orchard Grove Apartments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90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Under Construction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N. Llano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7660998"/>
                  </a:ext>
                </a:extLst>
              </a:tr>
              <a:tr h="71084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The 1846 Luxury Apts &amp; The Woodland Cottages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18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296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Under Construction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175 Friendship Lane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6284179"/>
                  </a:ext>
                </a:extLst>
              </a:tr>
              <a:tr h="49490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West Live Oak Duplexes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2.4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46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+mn-lt"/>
                        </a:rPr>
                        <a:t>Under Construction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W. Live Oak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925092"/>
                  </a:ext>
                </a:extLst>
              </a:tr>
              <a:tr h="494901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u="none" strike="noStrike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</a:rPr>
                        <a:t>543</a:t>
                      </a:r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9168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38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738"/>
            <a:ext cx="8077200" cy="1080262"/>
          </a:xfrm>
        </p:spPr>
        <p:txBody>
          <a:bodyPr/>
          <a:lstStyle/>
          <a:p>
            <a:r>
              <a:rPr lang="en-US"/>
              <a:t>Multi-Family: </a:t>
            </a:r>
            <a:r>
              <a:rPr lang="en-US" sz="3600">
                <a:highlight>
                  <a:srgbClr val="FFFF00"/>
                </a:highlight>
              </a:rPr>
              <a:t>Recently Completed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1EFAD9-4727-F1E3-AB96-9BC7C0C7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986442"/>
              </p:ext>
            </p:extLst>
          </p:nvPr>
        </p:nvGraphicFramePr>
        <p:xfrm>
          <a:off x="397565" y="1242391"/>
          <a:ext cx="8524282" cy="5375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8317">
                  <a:extLst>
                    <a:ext uri="{9D8B030D-6E8A-4147-A177-3AD203B41FA5}">
                      <a16:colId xmlns:a16="http://schemas.microsoft.com/office/drawing/2014/main" val="1744750904"/>
                    </a:ext>
                  </a:extLst>
                </a:gridCol>
                <a:gridCol w="855634">
                  <a:extLst>
                    <a:ext uri="{9D8B030D-6E8A-4147-A177-3AD203B41FA5}">
                      <a16:colId xmlns:a16="http://schemas.microsoft.com/office/drawing/2014/main" val="791644103"/>
                    </a:ext>
                  </a:extLst>
                </a:gridCol>
                <a:gridCol w="779658">
                  <a:extLst>
                    <a:ext uri="{9D8B030D-6E8A-4147-A177-3AD203B41FA5}">
                      <a16:colId xmlns:a16="http://schemas.microsoft.com/office/drawing/2014/main" val="3517914141"/>
                    </a:ext>
                  </a:extLst>
                </a:gridCol>
                <a:gridCol w="3040673">
                  <a:extLst>
                    <a:ext uri="{9D8B030D-6E8A-4147-A177-3AD203B41FA5}">
                      <a16:colId xmlns:a16="http://schemas.microsoft.com/office/drawing/2014/main" val="1705887183"/>
                    </a:ext>
                  </a:extLst>
                </a:gridCol>
              </a:tblGrid>
              <a:tr h="784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Acres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Units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27418"/>
                  </a:ext>
                </a:extLst>
              </a:tr>
              <a:tr h="78469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 u="none" strike="noStrike" err="1">
                          <a:effectLst/>
                        </a:rPr>
                        <a:t>Algarita</a:t>
                      </a:r>
                    </a:p>
                    <a:p>
                      <a:pPr lvl="0" algn="l">
                        <a:buNone/>
                      </a:pPr>
                      <a:endParaRPr lang="en-US" sz="2400" b="1" u="none" strike="noStrike"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Eagle's Village (STRs)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</a:p>
                    <a:p>
                      <a:pPr lvl="0" algn="ctr">
                        <a:buNone/>
                      </a:pPr>
                      <a:endParaRPr lang="en-US" sz="2400" b="1" u="none" strike="noStrike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400" b="1" u="none" strike="noStrike"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US" sz="2400" b="1" u="none" strike="noStrike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40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endParaRPr lang="en-US" sz="2400" b="1" u="none" strike="noStrike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24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u="none" strike="noStrike"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Old section open (new under construction)</a:t>
                      </a:r>
                    </a:p>
                    <a:p>
                      <a:pPr lvl="0" algn="l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Completed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9168204"/>
                  </a:ext>
                </a:extLst>
              </a:tr>
              <a:tr h="9837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Vineyard Crossing Apartments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Completed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3573061"/>
                  </a:ext>
                </a:extLst>
              </a:tr>
              <a:tr h="9837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Friendship Lane Cottages (STRs)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Completed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561013"/>
                  </a:ext>
                </a:extLst>
              </a:tr>
              <a:tr h="784694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u="none" strike="noStrike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4233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429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738"/>
            <a:ext cx="8077200" cy="1080262"/>
          </a:xfrm>
        </p:spPr>
        <p:txBody>
          <a:bodyPr/>
          <a:lstStyle/>
          <a:p>
            <a:r>
              <a:rPr lang="en-US"/>
              <a:t>Multi-Family: </a:t>
            </a:r>
            <a:r>
              <a:rPr lang="en-US" sz="3600">
                <a:highlight>
                  <a:srgbClr val="00FF00"/>
                </a:highlight>
              </a:rPr>
              <a:t>Approved Not Started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1EFAD9-4727-F1E3-AB96-9BC7C0C7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51849"/>
              </p:ext>
            </p:extLst>
          </p:nvPr>
        </p:nvGraphicFramePr>
        <p:xfrm>
          <a:off x="227516" y="953402"/>
          <a:ext cx="8650955" cy="5763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8661">
                  <a:extLst>
                    <a:ext uri="{9D8B030D-6E8A-4147-A177-3AD203B41FA5}">
                      <a16:colId xmlns:a16="http://schemas.microsoft.com/office/drawing/2014/main" val="1744750904"/>
                    </a:ext>
                  </a:extLst>
                </a:gridCol>
                <a:gridCol w="640043">
                  <a:extLst>
                    <a:ext uri="{9D8B030D-6E8A-4147-A177-3AD203B41FA5}">
                      <a16:colId xmlns:a16="http://schemas.microsoft.com/office/drawing/2014/main" val="791644103"/>
                    </a:ext>
                  </a:extLst>
                </a:gridCol>
                <a:gridCol w="583211">
                  <a:extLst>
                    <a:ext uri="{9D8B030D-6E8A-4147-A177-3AD203B41FA5}">
                      <a16:colId xmlns:a16="http://schemas.microsoft.com/office/drawing/2014/main" val="3517914141"/>
                    </a:ext>
                  </a:extLst>
                </a:gridCol>
                <a:gridCol w="2274520">
                  <a:extLst>
                    <a:ext uri="{9D8B030D-6E8A-4147-A177-3AD203B41FA5}">
                      <a16:colId xmlns:a16="http://schemas.microsoft.com/office/drawing/2014/main" val="1705887183"/>
                    </a:ext>
                  </a:extLst>
                </a:gridCol>
                <a:gridCol w="2274520">
                  <a:extLst>
                    <a:ext uri="{9D8B030D-6E8A-4147-A177-3AD203B41FA5}">
                      <a16:colId xmlns:a16="http://schemas.microsoft.com/office/drawing/2014/main" val="2767117012"/>
                    </a:ext>
                  </a:extLst>
                </a:gridCol>
              </a:tblGrid>
              <a:tr h="64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Acres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Units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27418"/>
                  </a:ext>
                </a:extLst>
              </a:tr>
              <a:tr h="8297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Friendship Oaks Ranch duplexes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Site Plan Approved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S. Creek at Friendship (Friendship Oaks Phase 4)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9369194"/>
                  </a:ext>
                </a:extLst>
              </a:tr>
              <a:tr h="64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SECO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Civil Plan Approved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Friendship at S. Eagle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469283"/>
                  </a:ext>
                </a:extLst>
              </a:tr>
              <a:tr h="64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Botanica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148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Civil Plan Approved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Friendship near Eagle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6625090"/>
                  </a:ext>
                </a:extLst>
              </a:tr>
              <a:tr h="64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Keller Oaks Phase 1 Townhomes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 Approved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Between Windcrest and Burger 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6255257"/>
                  </a:ext>
                </a:extLst>
              </a:tr>
              <a:tr h="64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Verandas at Frieden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Site Plan Approved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Frieden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3300340"/>
                  </a:ext>
                </a:extLst>
              </a:tr>
              <a:tr h="6478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Alora Mae Condos</a:t>
                      </a: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Conditional</a:t>
                      </a: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Use Permit Approved</a:t>
                      </a:r>
                      <a:endParaRPr lang="en-US" dirty="0"/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Friendship</a:t>
                      </a:r>
                    </a:p>
                  </a:txBody>
                  <a:tcPr marL="9524" marR="9524" marT="9524" marB="0" anchor="b"/>
                </a:tc>
                <a:extLst>
                  <a:ext uri="{0D108BD9-81ED-4DB2-BD59-A6C34878D82A}">
                    <a16:rowId xmlns:a16="http://schemas.microsoft.com/office/drawing/2014/main" val="3406151101"/>
                  </a:ext>
                </a:extLst>
              </a:tr>
              <a:tr h="647851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650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1771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5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738"/>
            <a:ext cx="8077200" cy="1080262"/>
          </a:xfrm>
        </p:spPr>
        <p:txBody>
          <a:bodyPr/>
          <a:lstStyle/>
          <a:p>
            <a:r>
              <a:rPr lang="en-US"/>
              <a:t>Multi-Family: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C4730-F182-A286-6505-5630FD3A2290}"/>
              </a:ext>
            </a:extLst>
          </p:cNvPr>
          <p:cNvSpPr txBox="1"/>
          <p:nvPr/>
        </p:nvSpPr>
        <p:spPr>
          <a:xfrm>
            <a:off x="609600" y="1858378"/>
            <a:ext cx="6364586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  <a:latin typeface="Arial"/>
                <a:cs typeface="Arial"/>
              </a:rPr>
              <a:t>543</a:t>
            </a:r>
            <a:r>
              <a:rPr lang="en-US" sz="2800" b="1" dirty="0">
                <a:latin typeface="Arial"/>
                <a:cs typeface="Arial"/>
              </a:rPr>
              <a:t> Under Construction</a:t>
            </a:r>
          </a:p>
          <a:p>
            <a:endParaRPr lang="en-US" sz="2800" b="1">
              <a:latin typeface="Arial"/>
              <a:cs typeface="Arial"/>
            </a:endParaRPr>
          </a:p>
          <a:p>
            <a:r>
              <a:rPr lang="en-US" sz="2800" b="1" dirty="0">
                <a:highlight>
                  <a:srgbClr val="FFFF00"/>
                </a:highlight>
                <a:latin typeface="Arial"/>
                <a:cs typeface="Arial"/>
              </a:rPr>
              <a:t>110</a:t>
            </a:r>
            <a:r>
              <a:rPr lang="en-US" sz="2800" b="1" dirty="0">
                <a:latin typeface="Arial"/>
                <a:cs typeface="Arial"/>
              </a:rPr>
              <a:t>   Recently Completed</a:t>
            </a:r>
          </a:p>
          <a:p>
            <a:endParaRPr lang="en-US" sz="2800" b="1"/>
          </a:p>
          <a:p>
            <a:r>
              <a:rPr lang="en-US" sz="2800" b="1" dirty="0">
                <a:highlight>
                  <a:srgbClr val="00FF00"/>
                </a:highlight>
                <a:latin typeface="Arial"/>
                <a:cs typeface="Arial"/>
              </a:rPr>
              <a:t>650</a:t>
            </a:r>
            <a:r>
              <a:rPr lang="en-US" sz="2800" b="1" dirty="0">
                <a:latin typeface="Arial"/>
                <a:cs typeface="Arial"/>
              </a:rPr>
              <a:t> Approved not started</a:t>
            </a:r>
          </a:p>
          <a:p>
            <a:endParaRPr lang="en-US" sz="2800" b="1">
              <a:latin typeface="Arial"/>
              <a:cs typeface="Arial"/>
            </a:endParaRPr>
          </a:p>
          <a:p>
            <a:r>
              <a:rPr lang="en-US" sz="2800" b="1" dirty="0">
                <a:latin typeface="Arial"/>
                <a:cs typeface="Arial"/>
              </a:rPr>
              <a:t>1,303 total Multi Family units</a:t>
            </a:r>
          </a:p>
          <a:p>
            <a:endParaRPr lang="en-US" sz="2800" b="1">
              <a:latin typeface="Arial"/>
              <a:cs typeface="Arial"/>
            </a:endParaRPr>
          </a:p>
          <a:p>
            <a:endParaRPr lang="en-US" sz="2800"/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97558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C318C-46EB-BE29-0D9F-835D0CC5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Term Rentals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29A3D-9568-4C50-85C7-9FB7634F16F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63875" y="1619778"/>
            <a:ext cx="4659394" cy="449580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>
                <a:latin typeface="TW Cen MT"/>
                <a:cs typeface="Calibri"/>
              </a:rPr>
              <a:t>Permit Status</a:t>
            </a:r>
            <a:endParaRPr lang="en-US"/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Active – 806</a:t>
            </a:r>
            <a:endParaRPr lang="en-US" sz="2800">
              <a:latin typeface="TW Cen M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Withdrawn – 29</a:t>
            </a:r>
            <a:endParaRPr lang="en-US" sz="2800">
              <a:latin typeface="TW Cen M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Closed-31</a:t>
            </a:r>
            <a:endParaRPr lang="en-US" sz="2800">
              <a:latin typeface="TW Cen M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Pending – 124</a:t>
            </a:r>
            <a:endParaRPr lang="en-US" sz="2800">
              <a:latin typeface="TW Cen M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Under Review – 112</a:t>
            </a:r>
            <a:endParaRPr lang="en-US" sz="2800">
              <a:latin typeface="TW Cen M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Expired-189</a:t>
            </a:r>
            <a:endParaRPr lang="en-US" sz="2800">
              <a:latin typeface="TW Cen M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Denied – 52</a:t>
            </a:r>
            <a:endParaRPr lang="en-US" sz="2800">
              <a:latin typeface="TW Cen M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800">
                <a:latin typeface="TW Cen MT"/>
                <a:cs typeface="Calibri"/>
              </a:rPr>
              <a:t>Total  Reviewed– 1326</a:t>
            </a:r>
          </a:p>
          <a:p>
            <a:pPr marL="318770" indent="-318770"/>
            <a:endParaRPr lang="en-US">
              <a:latin typeface="TW Cen MT"/>
              <a:cs typeface="Calibri"/>
            </a:endParaRPr>
          </a:p>
          <a:p>
            <a:pPr marL="318770" indent="-318770"/>
            <a:endParaRPr lang="en-US" sz="1400">
              <a:solidFill>
                <a:srgbClr val="215E15"/>
              </a:solidFill>
              <a:latin typeface="Calibri"/>
              <a:cs typeface="Calibri"/>
            </a:endParaRPr>
          </a:p>
          <a:p>
            <a:pPr marL="318770" indent="-318770"/>
            <a:endParaRPr lang="en-US">
              <a:solidFill>
                <a:srgbClr val="215E15"/>
              </a:solidFill>
              <a:latin typeface="Tw Cen MT"/>
              <a:cs typeface="Calibri"/>
            </a:endParaRPr>
          </a:p>
          <a:p>
            <a:pPr marL="318770" indent="-318770"/>
            <a:endParaRPr lang="en-US" sz="1600" b="1">
              <a:solidFill>
                <a:srgbClr val="7C0000"/>
              </a:solidFill>
              <a:latin typeface="Calibri"/>
              <a:cs typeface="Calibri"/>
            </a:endParaRPr>
          </a:p>
          <a:p>
            <a:pPr marL="318770" indent="-31877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A4894-10B0-01F4-D3A3-A5AD02FFD735}"/>
              </a:ext>
            </a:extLst>
          </p:cNvPr>
          <p:cNvSpPr txBox="1"/>
          <p:nvPr/>
        </p:nvSpPr>
        <p:spPr>
          <a:xfrm>
            <a:off x="4441043" y="1672539"/>
            <a:ext cx="4813249" cy="36471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700"/>
              </a:spcBef>
              <a:spcAft>
                <a:spcPts val="0"/>
              </a:spcAft>
            </a:pPr>
            <a:r>
              <a:rPr lang="en-US" sz="2800" b="1">
                <a:latin typeface="TW Cen MT"/>
                <a:cs typeface="Arial"/>
              </a:rPr>
              <a:t>Permit Type</a:t>
            </a:r>
            <a:endParaRPr lang="en-US"/>
          </a:p>
          <a:p>
            <a:pPr>
              <a:spcBef>
                <a:spcPts val="700"/>
              </a:spcBef>
              <a:spcAft>
                <a:spcPts val="0"/>
              </a:spcAft>
            </a:pPr>
            <a:r>
              <a:rPr lang="en-US" sz="2800">
                <a:latin typeface="TW Cen MT"/>
                <a:cs typeface="Arial"/>
              </a:rPr>
              <a:t>STR Accessory – 11​</a:t>
            </a:r>
          </a:p>
          <a:p>
            <a:pPr>
              <a:spcBef>
                <a:spcPts val="700"/>
              </a:spcBef>
              <a:spcAft>
                <a:spcPts val="0"/>
              </a:spcAft>
            </a:pPr>
            <a:r>
              <a:rPr lang="en-US" sz="2800">
                <a:latin typeface="TW Cen MT"/>
                <a:cs typeface="Arial"/>
              </a:rPr>
              <a:t>STR B&amp;B – 2​</a:t>
            </a:r>
          </a:p>
          <a:p>
            <a:pPr>
              <a:spcBef>
                <a:spcPts val="700"/>
              </a:spcBef>
              <a:spcAft>
                <a:spcPts val="0"/>
              </a:spcAft>
            </a:pPr>
            <a:r>
              <a:rPr lang="en-US" sz="2800">
                <a:latin typeface="TW Cen MT"/>
                <a:cs typeface="Arial"/>
              </a:rPr>
              <a:t>STR Condo- 3</a:t>
            </a:r>
          </a:p>
          <a:p>
            <a:pPr>
              <a:spcBef>
                <a:spcPts val="700"/>
              </a:spcBef>
              <a:spcAft>
                <a:spcPts val="0"/>
              </a:spcAft>
            </a:pPr>
            <a:r>
              <a:rPr lang="en-US" sz="2800">
                <a:latin typeface="TW Cen MT"/>
                <a:cs typeface="Arial"/>
              </a:rPr>
              <a:t>STR Facility – 10</a:t>
            </a:r>
          </a:p>
          <a:p>
            <a:pPr>
              <a:spcBef>
                <a:spcPts val="700"/>
              </a:spcBef>
              <a:spcAft>
                <a:spcPts val="0"/>
              </a:spcAft>
            </a:pPr>
            <a:r>
              <a:rPr lang="en-US" sz="2800">
                <a:latin typeface="TW Cen MT"/>
                <a:cs typeface="Arial"/>
              </a:rPr>
              <a:t>STR Unoccupied – 49</a:t>
            </a:r>
            <a:endParaRPr lang="en-US">
              <a:latin typeface="TW Cen MT"/>
            </a:endParaRPr>
          </a:p>
          <a:p>
            <a:pPr>
              <a:spcBef>
                <a:spcPts val="700"/>
              </a:spcBef>
              <a:spcAft>
                <a:spcPts val="0"/>
              </a:spcAft>
            </a:pPr>
            <a:r>
              <a:rPr lang="en-US" sz="2800">
                <a:latin typeface="TW Cen MT"/>
                <a:cs typeface="Arial"/>
              </a:rPr>
              <a:t>Nonconforming – 1241</a:t>
            </a:r>
          </a:p>
        </p:txBody>
      </p:sp>
    </p:spTree>
    <p:extLst>
      <p:ext uri="{BB962C8B-B14F-4D97-AF65-F5344CB8AC3E}">
        <p14:creationId xmlns:p14="http://schemas.microsoft.com/office/powerpoint/2010/main" val="372270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F247-B267-A870-10EF-FCDE8310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117A4-70B2-397F-7655-9585873128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East Main Street Water Line Project</a:t>
            </a:r>
          </a:p>
          <a:p>
            <a:pPr marL="318770" indent="-318770"/>
            <a:r>
              <a:rPr lang="en-US">
                <a:ea typeface="+mn-lt"/>
                <a:cs typeface="+mn-lt"/>
              </a:rPr>
              <a:t>Project limits:  Cristal Drive (by UPS Store) to Baron’s Creek Bridge (Natural Grocers side of bridge)</a:t>
            </a:r>
            <a:endParaRPr lang="en-US"/>
          </a:p>
          <a:p>
            <a:pPr marL="639445" lvl="1"/>
            <a:r>
              <a:rPr lang="en-US"/>
              <a:t>Project Construction Complete</a:t>
            </a:r>
          </a:p>
          <a:p>
            <a:pPr marL="639445"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3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F247-B267-A870-10EF-FCDE8310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117A4-70B2-397F-7655-9585873128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32522" cy="495300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South Llano Shared Use Bridge &amp; Ufer St. Sidewalk</a:t>
            </a:r>
          </a:p>
          <a:p>
            <a:pPr marL="318770" indent="-318770"/>
            <a:r>
              <a:rPr lang="en-US">
                <a:ea typeface="+mn-lt"/>
                <a:cs typeface="+mn-lt"/>
              </a:rPr>
              <a:t>Project limits: S. Llano St. from San Antonio St. to Ufer St.</a:t>
            </a:r>
            <a:endParaRPr lang="en-US"/>
          </a:p>
          <a:p>
            <a:pPr marL="639445" lvl="1"/>
            <a:r>
              <a:rPr lang="en-US"/>
              <a:t>Construction Contract Awarded to J3 Company, LLC</a:t>
            </a:r>
          </a:p>
          <a:p>
            <a:pPr marL="639445" lvl="1"/>
            <a:r>
              <a:rPr lang="en-US"/>
              <a:t>$1,117,530 Contract Amount  ($902,748 in Grant Funds)</a:t>
            </a:r>
          </a:p>
          <a:p>
            <a:pPr marL="639445" lvl="1"/>
            <a:r>
              <a:rPr lang="en-US"/>
              <a:t>Completion Anticipated in      Summer 2024.</a:t>
            </a:r>
          </a:p>
          <a:p>
            <a:pPr marL="639445" lvl="1"/>
            <a:endParaRPr lang="en-US"/>
          </a:p>
          <a:p>
            <a:pPr marL="639445" lvl="1"/>
            <a:endParaRPr lang="en-US"/>
          </a:p>
          <a:p>
            <a:pPr marL="639445" lvl="1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68BE024-189B-A529-5E2C-DFE8A488D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90" t="33011" r="8374" b="20077"/>
          <a:stretch/>
        </p:blipFill>
        <p:spPr>
          <a:xfrm>
            <a:off x="5322263" y="1603928"/>
            <a:ext cx="3670742" cy="2112131"/>
          </a:xfrm>
          <a:prstGeom prst="rect">
            <a:avLst/>
          </a:prstGeom>
        </p:spPr>
      </p:pic>
      <p:pic>
        <p:nvPicPr>
          <p:cNvPr id="5" name="Picture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90E7909B-7024-8346-3F77-53D62859D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219" y="3939839"/>
            <a:ext cx="3708570" cy="26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30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F247-B267-A870-10EF-FCDE8310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117A4-70B2-397F-7655-9585873128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Knauth Wells – Aquifer Level </a:t>
            </a:r>
            <a:r>
              <a:rPr lang="en-US" sz="2000" b="1"/>
              <a:t>(*As of November 13)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plot of past 1 year of well water level data">
            <a:extLst>
              <a:ext uri="{FF2B5EF4-FFF2-40B4-BE49-F238E27FC236}">
                <a16:creationId xmlns:a16="http://schemas.microsoft.com/office/drawing/2014/main" id="{F230E6B9-D20C-0903-BE1A-40D89BCC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" y="2712946"/>
            <a:ext cx="8901952" cy="33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02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F247-B267-A870-10EF-FCDE8310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117A4-70B2-397F-7655-9585873128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Old San Antonio Road Wells – Aquifer Level </a:t>
            </a:r>
            <a:r>
              <a:rPr lang="en-US" sz="2000" b="1"/>
              <a:t>(*As of November 13th)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318770" indent="-318770"/>
            <a:endParaRPr lang="en-US"/>
          </a:p>
        </p:txBody>
      </p:sp>
      <p:pic>
        <p:nvPicPr>
          <p:cNvPr id="6" name="Picture 5" descr="plot of past 1 year of well water level data">
            <a:extLst>
              <a:ext uri="{FF2B5EF4-FFF2-40B4-BE49-F238E27FC236}">
                <a16:creationId xmlns:a16="http://schemas.microsoft.com/office/drawing/2014/main" id="{D67BA7A5-97DC-FD2A-0D6C-B5CE778E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" y="2847415"/>
            <a:ext cx="9117105" cy="33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42938" y="237147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City Manager's Monthly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AEF9D-98B3-C88B-DEB4-1DB35BA904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/>
              <a:t>Development</a:t>
            </a:r>
          </a:p>
          <a:p>
            <a:pPr marL="514350" indent="-514350">
              <a:buClr>
                <a:srgbClr val="E8D9AA"/>
              </a:buClr>
              <a:buAutoNum type="arabicPeriod"/>
            </a:pPr>
            <a:r>
              <a:rPr lang="en-US"/>
              <a:t>Projects</a:t>
            </a:r>
          </a:p>
          <a:p>
            <a:pPr marL="514350" indent="-514350">
              <a:buClr>
                <a:srgbClr val="E8D9AA"/>
              </a:buClr>
              <a:buAutoNum type="arabicPeriod"/>
            </a:pPr>
            <a:r>
              <a:rPr lang="en-US"/>
              <a:t>Financial</a:t>
            </a:r>
          </a:p>
          <a:p>
            <a:pPr marL="514350" indent="-514350">
              <a:buClr>
                <a:srgbClr val="E8D9AA"/>
              </a:buClr>
              <a:buAutoNum type="arabicPeriod"/>
            </a:pPr>
            <a:r>
              <a:rPr lang="en-US"/>
              <a:t>Miscellaneous</a:t>
            </a:r>
          </a:p>
          <a:p>
            <a:pPr marL="639445"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7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51EF-757F-B530-9D35-9714F6D4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C476-8CA6-658F-CEEB-4F94F3E1BE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8770" indent="-318770"/>
            <a:r>
              <a:rPr lang="en-US"/>
              <a:t>Pumping Rates and Rainfall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05CCA-A4DC-A1D8-E467-25C6EF9CDDC0}"/>
              </a:ext>
            </a:extLst>
          </p:cNvPr>
          <p:cNvSpPr txBox="1"/>
          <p:nvPr/>
        </p:nvSpPr>
        <p:spPr>
          <a:xfrm>
            <a:off x="4251612" y="5905499"/>
            <a:ext cx="23812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2022 Total Rainfall – Inches</a:t>
            </a:r>
            <a:endParaRPr lang="en-US" sz="1200"/>
          </a:p>
          <a:p>
            <a:r>
              <a:rPr lang="en-US" sz="1200">
                <a:latin typeface="Arial"/>
                <a:cs typeface="Arial"/>
              </a:rPr>
              <a:t>2023 Total Rainfall – Inches </a:t>
            </a:r>
          </a:p>
          <a:p>
            <a:r>
              <a:rPr lang="en-US" sz="1200">
                <a:latin typeface="Arial"/>
                <a:cs typeface="Arial"/>
              </a:rPr>
              <a:t>2022 Daily Avg. Pumping – Gal</a:t>
            </a:r>
            <a:endParaRPr lang="en-US" sz="1200"/>
          </a:p>
          <a:p>
            <a:r>
              <a:rPr lang="en-US" sz="1200">
                <a:latin typeface="Arial"/>
                <a:cs typeface="Arial"/>
              </a:rPr>
              <a:t>2023 Daily Avg. Pumping – Gal </a:t>
            </a:r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101EE-DDCD-9FF4-43AF-A8E4E171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543" y="5960485"/>
            <a:ext cx="262371" cy="712643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A72D8B9-1E2D-DE93-440B-DC1827368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77" y="2116860"/>
            <a:ext cx="6041036" cy="38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6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ABD7-E2F5-02C1-C66B-D70B742A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045AF0B-05F5-F664-9290-A0738EF1C72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39491943"/>
              </p:ext>
            </p:extLst>
          </p:nvPr>
        </p:nvGraphicFramePr>
        <p:xfrm>
          <a:off x="173736" y="1627632"/>
          <a:ext cx="8592304" cy="314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304">
                  <a:extLst>
                    <a:ext uri="{9D8B030D-6E8A-4147-A177-3AD203B41FA5}">
                      <a16:colId xmlns:a16="http://schemas.microsoft.com/office/drawing/2014/main" val="106763018"/>
                    </a:ext>
                  </a:extLst>
                </a:gridCol>
                <a:gridCol w="1105465">
                  <a:extLst>
                    <a:ext uri="{9D8B030D-6E8A-4147-A177-3AD203B41FA5}">
                      <a16:colId xmlns:a16="http://schemas.microsoft.com/office/drawing/2014/main" val="289054745"/>
                    </a:ext>
                  </a:extLst>
                </a:gridCol>
                <a:gridCol w="1160318">
                  <a:extLst>
                    <a:ext uri="{9D8B030D-6E8A-4147-A177-3AD203B41FA5}">
                      <a16:colId xmlns:a16="http://schemas.microsoft.com/office/drawing/2014/main" val="793618469"/>
                    </a:ext>
                  </a:extLst>
                </a:gridCol>
                <a:gridCol w="3894217">
                  <a:extLst>
                    <a:ext uri="{9D8B030D-6E8A-4147-A177-3AD203B41FA5}">
                      <a16:colId xmlns:a16="http://schemas.microsoft.com/office/drawing/2014/main" val="675399946"/>
                    </a:ext>
                  </a:extLst>
                </a:gridCol>
              </a:tblGrid>
              <a:tr h="2750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Project</a:t>
                      </a: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Budget</a:t>
                      </a: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Paid to date</a:t>
                      </a: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Notes</a:t>
                      </a: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2462324"/>
                  </a:ext>
                </a:extLst>
              </a:tr>
              <a:tr h="3550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Marktplatz renovations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~$2M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$1,594,321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Scheduled completion December 2023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013208"/>
                  </a:ext>
                </a:extLst>
              </a:tr>
              <a:tr h="2640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Workman with sprayer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$84,000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$0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215E15"/>
                          </a:solidFill>
                          <a:effectLst/>
                          <a:latin typeface="Tw Cen MT"/>
                        </a:rPr>
                        <a:t>Delivery pending – funds moved to FY '24</a:t>
                      </a:r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2757934"/>
                  </a:ext>
                </a:extLst>
              </a:tr>
              <a:tr h="2640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Parks Master Plan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$80,000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$52,000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$28,000 moved to FY '24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04456"/>
                  </a:ext>
                </a:extLst>
              </a:tr>
              <a:tr h="2640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Marktplatz restroom renovations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$65,000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Waiting on estimates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890201"/>
                  </a:ext>
                </a:extLst>
              </a:tr>
              <a:tr h="2640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Pioneer Pavilion renovations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$150,000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Working on estimates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9803095"/>
                  </a:ext>
                </a:extLst>
              </a:tr>
              <a:tr h="2640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Old Fair Park storage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$40,000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Working on estimates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039118"/>
                  </a:ext>
                </a:extLst>
              </a:tr>
              <a:tr h="264003"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LBJMP Restroom replacement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$330,000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$0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Order placed – to be installed July 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9593435"/>
                  </a:ext>
                </a:extLst>
              </a:tr>
              <a:tr h="264003"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Marktplatz storage expansion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$48,000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$0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Working on estimates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2791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320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ABD7-E2F5-02C1-C66B-D70B742A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Parks</a:t>
            </a:r>
          </a:p>
        </p:txBody>
      </p:sp>
      <p:pic>
        <p:nvPicPr>
          <p:cNvPr id="5" name="Picture 4" descr="A calendar with a turkey and text&#10;&#10;Description automatically generated">
            <a:extLst>
              <a:ext uri="{FF2B5EF4-FFF2-40B4-BE49-F238E27FC236}">
                <a16:creationId xmlns:a16="http://schemas.microsoft.com/office/drawing/2014/main" id="{6859B317-2C15-E680-C1C9-95C8B4582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2" y="1542419"/>
            <a:ext cx="9064335" cy="50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ABD7-E2F5-02C1-C66B-D70B742A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CDE36-7EBB-26C2-227F-72DE73FA01B3}"/>
              </a:ext>
            </a:extLst>
          </p:cNvPr>
          <p:cNvSpPr txBox="1"/>
          <p:nvPr/>
        </p:nvSpPr>
        <p:spPr>
          <a:xfrm>
            <a:off x="6035386" y="6070023"/>
            <a:ext cx="8832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*Covid</a:t>
            </a:r>
          </a:p>
          <a:p>
            <a:endParaRPr lang="en-US" sz="1400"/>
          </a:p>
        </p:txBody>
      </p:sp>
      <p:pic>
        <p:nvPicPr>
          <p:cNvPr id="5" name="Content Placeholder 4" descr="A graph showing the number of pool use&#10;&#10;Description automatically generated">
            <a:extLst>
              <a:ext uri="{FF2B5EF4-FFF2-40B4-BE49-F238E27FC236}">
                <a16:creationId xmlns:a16="http://schemas.microsoft.com/office/drawing/2014/main" id="{B096B233-F30A-CD13-0C68-1C504EEAAE7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07948" y="1695450"/>
            <a:ext cx="7162800" cy="4305300"/>
          </a:xfrm>
        </p:spPr>
      </p:pic>
    </p:spTree>
    <p:extLst>
      <p:ext uri="{BB962C8B-B14F-4D97-AF65-F5344CB8AC3E}">
        <p14:creationId xmlns:p14="http://schemas.microsoft.com/office/powerpoint/2010/main" val="606877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ABD7-E2F5-02C1-C66B-D70B742A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CDE36-7EBB-26C2-227F-72DE73FA01B3}"/>
              </a:ext>
            </a:extLst>
          </p:cNvPr>
          <p:cNvSpPr txBox="1"/>
          <p:nvPr/>
        </p:nvSpPr>
        <p:spPr>
          <a:xfrm>
            <a:off x="5827568" y="6000750"/>
            <a:ext cx="26323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*Covid</a:t>
            </a:r>
          </a:p>
          <a:p>
            <a:r>
              <a:rPr lang="en-US" sz="1400">
                <a:latin typeface="Arial"/>
                <a:cs typeface="Arial"/>
              </a:rPr>
              <a:t>**2023 Projections</a:t>
            </a:r>
            <a:endParaRPr lang="en-US" sz="1600"/>
          </a:p>
        </p:txBody>
      </p:sp>
      <p:pic>
        <p:nvPicPr>
          <p:cNvPr id="6" name="Content Placeholder 5" descr="A graph of a facility reservation&#10;&#10;Description automatically generated">
            <a:extLst>
              <a:ext uri="{FF2B5EF4-FFF2-40B4-BE49-F238E27FC236}">
                <a16:creationId xmlns:a16="http://schemas.microsoft.com/office/drawing/2014/main" id="{4FC021F6-D187-3986-50B0-8C77F3C2264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07948" y="1695450"/>
            <a:ext cx="7162800" cy="4305300"/>
          </a:xfrm>
        </p:spPr>
      </p:pic>
    </p:spTree>
    <p:extLst>
      <p:ext uri="{BB962C8B-B14F-4D97-AF65-F5344CB8AC3E}">
        <p14:creationId xmlns:p14="http://schemas.microsoft.com/office/powerpoint/2010/main" val="148768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D8C1-F7DE-DC62-FD82-F35CB431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1219200"/>
          </a:xfrm>
        </p:spPr>
        <p:txBody>
          <a:bodyPr/>
          <a:lstStyle/>
          <a:p>
            <a:pPr algn="ctr"/>
            <a:r>
              <a:rPr lang="en-US" sz="4000"/>
              <a:t>Finance-Revenue vs Expenditures (Actuals - through September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3E90F-E0BA-C4BE-E02B-6A9219874A22}"/>
              </a:ext>
            </a:extLst>
          </p:cNvPr>
          <p:cNvSpPr txBox="1"/>
          <p:nvPr/>
        </p:nvSpPr>
        <p:spPr>
          <a:xfrm>
            <a:off x="42478" y="2864734"/>
            <a:ext cx="19680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Arial"/>
                <a:cs typeface="Arial"/>
              </a:rPr>
              <a:t>General Fund</a:t>
            </a:r>
            <a:endParaRPr lang="en-US" sz="1600" b="1"/>
          </a:p>
          <a:p>
            <a:pPr algn="ctr"/>
            <a:r>
              <a:rPr lang="en-US" sz="1600">
                <a:latin typeface="Arial"/>
                <a:cs typeface="Arial"/>
              </a:rPr>
              <a:t>Actual vs Budget</a:t>
            </a:r>
            <a:endParaRPr lang="en-US" sz="1600"/>
          </a:p>
          <a:p>
            <a:pPr algn="ctr"/>
            <a:r>
              <a:rPr lang="en-US" sz="1600">
                <a:latin typeface="Arial"/>
                <a:cs typeface="Arial"/>
              </a:rPr>
              <a:t> 107% of Revenue     89% of Expenses</a:t>
            </a:r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934FE-97DD-082D-D2FC-C4FFF3100F62}"/>
              </a:ext>
            </a:extLst>
          </p:cNvPr>
          <p:cNvSpPr txBox="1"/>
          <p:nvPr/>
        </p:nvSpPr>
        <p:spPr>
          <a:xfrm>
            <a:off x="186524" y="5150733"/>
            <a:ext cx="187523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Enterprise Funds</a:t>
            </a:r>
            <a:r>
              <a:rPr lang="en-US" sz="1600">
                <a:latin typeface="Arial"/>
                <a:cs typeface="Arial"/>
              </a:rPr>
              <a:t> Actual vs Budget</a:t>
            </a:r>
            <a:endParaRPr lang="en-US" sz="1600"/>
          </a:p>
          <a:p>
            <a:r>
              <a:rPr lang="en-US" sz="1600">
                <a:latin typeface="Arial"/>
                <a:cs typeface="Arial"/>
              </a:rPr>
              <a:t>108% of Revenue   92% of Expenses</a:t>
            </a:r>
            <a:endParaRPr lang="en-US" sz="1600"/>
          </a:p>
        </p:txBody>
      </p:sp>
      <p:pic>
        <p:nvPicPr>
          <p:cNvPr id="3" name="Picture 2" descr="A screenshot of a spreadsheet&#10;&#10;Description automatically generated">
            <a:extLst>
              <a:ext uri="{FF2B5EF4-FFF2-40B4-BE49-F238E27FC236}">
                <a16:creationId xmlns:a16="http://schemas.microsoft.com/office/drawing/2014/main" id="{66ED6B15-DE4F-4A1A-E6FA-591202BF2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60" y="1515847"/>
            <a:ext cx="5551468" cy="51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85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D8C1-F7DE-DC62-FD82-F35CB431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Finance-Sales Tax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21CEB-127E-E535-2F99-31D5659AB38A}"/>
              </a:ext>
            </a:extLst>
          </p:cNvPr>
          <p:cNvSpPr txBox="1"/>
          <p:nvPr/>
        </p:nvSpPr>
        <p:spPr>
          <a:xfrm>
            <a:off x="930729" y="5674178"/>
            <a:ext cx="76825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294DC-1D88-CB3E-0BC8-DE03A9099A9C}"/>
              </a:ext>
            </a:extLst>
          </p:cNvPr>
          <p:cNvSpPr txBox="1"/>
          <p:nvPr/>
        </p:nvSpPr>
        <p:spPr>
          <a:xfrm>
            <a:off x="616449" y="5847707"/>
            <a:ext cx="75258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FY 2023 Actuals up 5.2% over FY 2022 at $9.1M collected </a:t>
            </a:r>
          </a:p>
          <a:p>
            <a:r>
              <a:rPr lang="en-US">
                <a:latin typeface="Arial"/>
                <a:cs typeface="Arial"/>
              </a:rPr>
              <a:t>$8.7M (2022), $7.6M (2021)</a:t>
            </a:r>
            <a:endParaRPr lang="en-US"/>
          </a:p>
        </p:txBody>
      </p:sp>
      <p:pic>
        <p:nvPicPr>
          <p:cNvPr id="5" name="Picture 4" descr="A graph of a tax receipt&#10;&#10;Description automatically generated">
            <a:extLst>
              <a:ext uri="{FF2B5EF4-FFF2-40B4-BE49-F238E27FC236}">
                <a16:creationId xmlns:a16="http://schemas.microsoft.com/office/drawing/2014/main" id="{29604A90-AAAC-13A7-6829-90421FD7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1" y="2002697"/>
            <a:ext cx="9036121" cy="3083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21F35-0A06-376D-D480-9669D6586A02}"/>
              </a:ext>
            </a:extLst>
          </p:cNvPr>
          <p:cNvSpPr txBox="1"/>
          <p:nvPr/>
        </p:nvSpPr>
        <p:spPr>
          <a:xfrm>
            <a:off x="616451" y="5239819"/>
            <a:ext cx="60959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FY 2024 Actuals down 3.2% from 2023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66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D8C1-F7DE-DC62-FD82-F35CB431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Finance-Property Tax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21CEB-127E-E535-2F99-31D5659AB38A}"/>
              </a:ext>
            </a:extLst>
          </p:cNvPr>
          <p:cNvSpPr txBox="1"/>
          <p:nvPr/>
        </p:nvSpPr>
        <p:spPr>
          <a:xfrm>
            <a:off x="930729" y="5674178"/>
            <a:ext cx="76825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1C12-7D7A-1922-28C4-8D532D1855C3}"/>
              </a:ext>
            </a:extLst>
          </p:cNvPr>
          <p:cNvSpPr txBox="1"/>
          <p:nvPr/>
        </p:nvSpPr>
        <p:spPr>
          <a:xfrm>
            <a:off x="808263" y="1779813"/>
            <a:ext cx="7584621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Property Tax Collected (thru Sept 2023)</a:t>
            </a:r>
            <a:endParaRPr lang="en-US"/>
          </a:p>
          <a:p>
            <a:r>
              <a:rPr lang="en-US" sz="2000">
                <a:latin typeface="Arial"/>
                <a:cs typeface="Arial"/>
              </a:rPr>
              <a:t>Actual $5,971,764</a:t>
            </a:r>
            <a:endParaRPr lang="en-US"/>
          </a:p>
          <a:p>
            <a:r>
              <a:rPr lang="en-US" sz="2000">
                <a:latin typeface="Arial"/>
                <a:cs typeface="Arial"/>
              </a:rPr>
              <a:t>Budget $5,945,651</a:t>
            </a:r>
            <a:endParaRPr lang="en-US"/>
          </a:p>
          <a:p>
            <a:pPr algn="l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534493-25DF-1532-4BD7-9CD47C66E1B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8770" indent="-318770"/>
            <a:endParaRPr lang="en-US"/>
          </a:p>
          <a:p>
            <a:pPr marL="318770" indent="-318770"/>
            <a:endParaRPr lang="en-US"/>
          </a:p>
          <a:p>
            <a:pPr marL="318770" indent="-318770"/>
            <a:endParaRPr lang="en-US"/>
          </a:p>
        </p:txBody>
      </p:sp>
      <p:pic>
        <p:nvPicPr>
          <p:cNvPr id="4" name="Picture 3" descr="A graph of a property tax collection&#10;&#10;Description automatically generated">
            <a:extLst>
              <a:ext uri="{FF2B5EF4-FFF2-40B4-BE49-F238E27FC236}">
                <a16:creationId xmlns:a16="http://schemas.microsoft.com/office/drawing/2014/main" id="{4B20B436-1A67-8D46-6C08-ABFE29600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603" y="2998425"/>
            <a:ext cx="5491534" cy="33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8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D8C1-F7DE-DC62-FD82-F35CB431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Finance-Electric Revenue and Consumption</a:t>
            </a:r>
            <a:r>
              <a:rPr lang="en-US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21CEB-127E-E535-2F99-31D5659AB38A}"/>
              </a:ext>
            </a:extLst>
          </p:cNvPr>
          <p:cNvSpPr txBox="1"/>
          <p:nvPr/>
        </p:nvSpPr>
        <p:spPr>
          <a:xfrm>
            <a:off x="930729" y="5674178"/>
            <a:ext cx="76825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1C12-7D7A-1922-28C4-8D532D1855C3}"/>
              </a:ext>
            </a:extLst>
          </p:cNvPr>
          <p:cNvSpPr txBox="1"/>
          <p:nvPr/>
        </p:nvSpPr>
        <p:spPr>
          <a:xfrm>
            <a:off x="611667" y="1688373"/>
            <a:ext cx="758462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Electric revenues October 2023 (preliminary), $1.1M,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8% of $14.7M budget </a:t>
            </a:r>
            <a:endParaRPr lang="en-US" sz="2400"/>
          </a:p>
          <a:p>
            <a:endParaRPr lang="en-US" sz="2000"/>
          </a:p>
          <a:p>
            <a:endParaRPr lang="en-US" sz="2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534493-25DF-1532-4BD7-9CD47C66E1B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8770" indent="-318770"/>
            <a:endParaRPr lang="en-US"/>
          </a:p>
          <a:p>
            <a:pPr marL="318770" indent="-318770"/>
            <a:endParaRPr lang="en-US"/>
          </a:p>
          <a:p>
            <a:pPr marL="318770" indent="-318770"/>
            <a:endParaRPr lang="en-US"/>
          </a:p>
        </p:txBody>
      </p:sp>
      <p:pic>
        <p:nvPicPr>
          <p:cNvPr id="9" name="Picture 8" descr="A graph of sales&#10;&#10;Description automatically generated">
            <a:extLst>
              <a:ext uri="{FF2B5EF4-FFF2-40B4-BE49-F238E27FC236}">
                <a16:creationId xmlns:a16="http://schemas.microsoft.com/office/drawing/2014/main" id="{F17F7F90-ACD0-6D7B-0426-BA44D0903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17" y="2484716"/>
            <a:ext cx="3719244" cy="2094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877B1-6EFE-79DC-4845-B50028F6D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17" y="4565233"/>
            <a:ext cx="3719244" cy="2094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3A03E7-9EC2-E7A3-BAC3-2D8B6A1F1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692" y="4565233"/>
            <a:ext cx="3890480" cy="2094051"/>
          </a:xfrm>
          <a:prstGeom prst="rect">
            <a:avLst/>
          </a:prstGeom>
        </p:spPr>
      </p:pic>
      <p:pic>
        <p:nvPicPr>
          <p:cNvPr id="14" name="Picture 13" descr="A graph of sales&#10;&#10;Description automatically generated">
            <a:extLst>
              <a:ext uri="{FF2B5EF4-FFF2-40B4-BE49-F238E27FC236}">
                <a16:creationId xmlns:a16="http://schemas.microsoft.com/office/drawing/2014/main" id="{6D97E0E6-66AC-8E33-32E9-00585AB08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693" y="2407660"/>
            <a:ext cx="3890479" cy="21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7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D8C1-F7DE-DC62-FD82-F35CB431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Finance-Water Revenue and Consumption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21CEB-127E-E535-2F99-31D5659AB38A}"/>
              </a:ext>
            </a:extLst>
          </p:cNvPr>
          <p:cNvSpPr txBox="1"/>
          <p:nvPr/>
        </p:nvSpPr>
        <p:spPr>
          <a:xfrm>
            <a:off x="930729" y="5674178"/>
            <a:ext cx="76825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1C12-7D7A-1922-28C4-8D532D1855C3}"/>
              </a:ext>
            </a:extLst>
          </p:cNvPr>
          <p:cNvSpPr txBox="1"/>
          <p:nvPr/>
        </p:nvSpPr>
        <p:spPr>
          <a:xfrm>
            <a:off x="611667" y="1580338"/>
            <a:ext cx="75344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Water &amp; WW revenues October 2023 (preliminary), $859k, 9% of $9.5M budget </a:t>
            </a:r>
            <a:endParaRPr lang="en-US" sz="24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534493-25DF-1532-4BD7-9CD47C66E1B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8770" indent="-318770"/>
            <a:endParaRPr lang="en-US"/>
          </a:p>
          <a:p>
            <a:pPr marL="318770" indent="-318770"/>
            <a:endParaRPr lang="en-US"/>
          </a:p>
          <a:p>
            <a:pPr marL="318770" indent="-318770"/>
            <a:endParaRPr lang="en-US"/>
          </a:p>
        </p:txBody>
      </p:sp>
      <p:pic>
        <p:nvPicPr>
          <p:cNvPr id="5" name="Picture 4" descr="A graph of water residential sales&#10;&#10;Description automatically generated">
            <a:extLst>
              <a:ext uri="{FF2B5EF4-FFF2-40B4-BE49-F238E27FC236}">
                <a16:creationId xmlns:a16="http://schemas.microsoft.com/office/drawing/2014/main" id="{EBF5F47C-5579-979A-174D-BF7D5696D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11" y="2416223"/>
            <a:ext cx="3770613" cy="2265286"/>
          </a:xfrm>
          <a:prstGeom prst="rect">
            <a:avLst/>
          </a:prstGeom>
        </p:spPr>
      </p:pic>
      <p:pic>
        <p:nvPicPr>
          <p:cNvPr id="6" name="Picture 5" descr="A graph of water consumption&#10;&#10;Description automatically generated">
            <a:extLst>
              <a:ext uri="{FF2B5EF4-FFF2-40B4-BE49-F238E27FC236}">
                <a16:creationId xmlns:a16="http://schemas.microsoft.com/office/drawing/2014/main" id="{3D208D35-D6F0-5C95-B87B-E01D8F8E1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12" y="4590919"/>
            <a:ext cx="3710680" cy="2231039"/>
          </a:xfrm>
          <a:prstGeom prst="rect">
            <a:avLst/>
          </a:prstGeom>
        </p:spPr>
      </p:pic>
      <p:pic>
        <p:nvPicPr>
          <p:cNvPr id="7" name="Picture 6" descr="A graph of water commercial sales&#10;&#10;Description automatically generated">
            <a:extLst>
              <a:ext uri="{FF2B5EF4-FFF2-40B4-BE49-F238E27FC236}">
                <a16:creationId xmlns:a16="http://schemas.microsoft.com/office/drawing/2014/main" id="{74F11A03-CEE4-91AF-4143-7CA6B206E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186" y="2416221"/>
            <a:ext cx="3684996" cy="2136861"/>
          </a:xfrm>
          <a:prstGeom prst="rect">
            <a:avLst/>
          </a:prstGeom>
        </p:spPr>
      </p:pic>
      <p:pic>
        <p:nvPicPr>
          <p:cNvPr id="9" name="Picture 8" descr="A graph of water consumption&#10;&#10;Description automatically generated">
            <a:extLst>
              <a:ext uri="{FF2B5EF4-FFF2-40B4-BE49-F238E27FC236}">
                <a16:creationId xmlns:a16="http://schemas.microsoft.com/office/drawing/2014/main" id="{BE498069-D1B5-4335-6CE2-D618719C5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502" y="4590918"/>
            <a:ext cx="3710683" cy="223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8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42938" y="219075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AEF9D-98B3-C88B-DEB4-1DB35BA904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Residential</a:t>
            </a:r>
          </a:p>
          <a:p>
            <a:pPr marL="639445" lvl="1">
              <a:buFont typeface="Calibri" pitchFamily="18" charset="2"/>
              <a:buChar char="-"/>
            </a:pPr>
            <a:r>
              <a:rPr lang="en-US"/>
              <a:t>Single Family</a:t>
            </a:r>
          </a:p>
          <a:p>
            <a:pPr marL="639445" lvl="1">
              <a:buClr>
                <a:srgbClr val="215E15"/>
              </a:buClr>
              <a:buFont typeface="Calibri" pitchFamily="18" charset="2"/>
              <a:buChar char="-"/>
            </a:pPr>
            <a:r>
              <a:rPr lang="en-US"/>
              <a:t>Multi-Family</a:t>
            </a:r>
          </a:p>
          <a:p>
            <a:pPr marL="0" indent="0">
              <a:buClr>
                <a:srgbClr val="E8D9AA"/>
              </a:buClr>
              <a:buNone/>
            </a:pPr>
            <a:r>
              <a:rPr lang="en-US">
                <a:latin typeface="TW Cen MT"/>
              </a:rPr>
              <a:t>Commercial</a:t>
            </a:r>
            <a:endParaRPr lang="en-US"/>
          </a:p>
          <a:p>
            <a:pPr marL="0" indent="0">
              <a:buClr>
                <a:srgbClr val="E8D9AA"/>
              </a:buClr>
              <a:buNone/>
            </a:pPr>
            <a:r>
              <a:rPr lang="en-US"/>
              <a:t>Short Term Rentals</a:t>
            </a:r>
          </a:p>
          <a:p>
            <a:pPr marL="0" indent="0">
              <a:buClr>
                <a:srgbClr val="E8D9AA"/>
              </a:buClr>
              <a:buNone/>
            </a:pPr>
            <a:r>
              <a:rPr lang="en-US"/>
              <a:t>Comprehensive Plan</a:t>
            </a:r>
          </a:p>
          <a:p>
            <a:pPr marL="318770" indent="-318770">
              <a:buClr>
                <a:srgbClr val="E8D9AA"/>
              </a:buClr>
              <a:buFont typeface="Wingdings" pitchFamily="2" charset="2"/>
              <a:buChar char=""/>
            </a:pPr>
            <a:endParaRPr lang="en-US"/>
          </a:p>
          <a:p>
            <a:pPr marL="318770" indent="-318770">
              <a:buFont typeface="Wingdings" pitchFamily="18" charset="2"/>
            </a:pPr>
            <a:endParaRPr lang="en-US"/>
          </a:p>
          <a:p>
            <a:pPr marL="318770" indent="-318770">
              <a:buClr>
                <a:srgbClr val="E8D9AA"/>
              </a:buClr>
            </a:pPr>
            <a:endParaRPr lang="en-US"/>
          </a:p>
          <a:p>
            <a:pPr marL="639445"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42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D8C1-F7DE-DC62-FD82-F35CB431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Finance-Property Tax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21CEB-127E-E535-2F99-31D5659AB38A}"/>
              </a:ext>
            </a:extLst>
          </p:cNvPr>
          <p:cNvSpPr txBox="1"/>
          <p:nvPr/>
        </p:nvSpPr>
        <p:spPr>
          <a:xfrm>
            <a:off x="930729" y="5674178"/>
            <a:ext cx="76825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1C12-7D7A-1922-28C4-8D532D1855C3}"/>
              </a:ext>
            </a:extLst>
          </p:cNvPr>
          <p:cNvSpPr txBox="1"/>
          <p:nvPr/>
        </p:nvSpPr>
        <p:spPr>
          <a:xfrm>
            <a:off x="808263" y="1779813"/>
            <a:ext cx="75846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Property Tax Trends (FY 2016 – FY 2024)</a:t>
            </a:r>
            <a:endParaRPr lang="en-US" sz="2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534493-25DF-1532-4BD7-9CD47C66E1B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8770" indent="-318770"/>
            <a:endParaRPr lang="en-US"/>
          </a:p>
          <a:p>
            <a:pPr marL="318770" indent="-318770"/>
            <a:endParaRPr lang="en-US"/>
          </a:p>
          <a:p>
            <a:pPr marL="318770" indent="-31877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CA5D2-9FFF-D303-AAB9-4A04651BF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559" y="2252116"/>
            <a:ext cx="4977827" cy="42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5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October 2023 Calls for Service – 1,702</a:t>
            </a:r>
          </a:p>
        </p:txBody>
      </p:sp>
      <p:pic>
        <p:nvPicPr>
          <p:cNvPr id="5" name="Picture 4" descr="A graph of a service&#10;&#10;Description automatically generated">
            <a:extLst>
              <a:ext uri="{FF2B5EF4-FFF2-40B4-BE49-F238E27FC236}">
                <a16:creationId xmlns:a16="http://schemas.microsoft.com/office/drawing/2014/main" id="{77D2EDDC-27D9-5266-2BB6-2BDA146B0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05" y="2096477"/>
            <a:ext cx="8149280" cy="463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16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October 2023 Arrests </a:t>
            </a:r>
          </a:p>
          <a:p>
            <a:pPr marL="639445" lvl="1"/>
            <a:r>
              <a:rPr lang="en-US"/>
              <a:t>54 Individuals Booked</a:t>
            </a:r>
          </a:p>
          <a:p>
            <a:pPr marL="639445" lvl="1"/>
            <a:r>
              <a:rPr lang="en-US"/>
              <a:t>67 Total Charges</a:t>
            </a:r>
          </a:p>
        </p:txBody>
      </p:sp>
      <p:pic>
        <p:nvPicPr>
          <p:cNvPr id="5" name="Picture 4" descr="A graph of blue bars with numbers&#10;&#10;Description automatically generated">
            <a:extLst>
              <a:ext uri="{FF2B5EF4-FFF2-40B4-BE49-F238E27FC236}">
                <a16:creationId xmlns:a16="http://schemas.microsoft.com/office/drawing/2014/main" id="{9D60DB9D-1C4A-38D6-C379-9558D0DFD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17" y="3022463"/>
            <a:ext cx="6496565" cy="37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78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TW Cen MT"/>
              </a:rPr>
              <a:t>October 2023 Warnings and Citations - 759</a:t>
            </a:r>
            <a:endParaRPr lang="en-US"/>
          </a:p>
          <a:p>
            <a:pPr marL="639445" lvl="1" indent="-285750">
              <a:buClr>
                <a:srgbClr val="215E15"/>
              </a:buClr>
              <a:buFont typeface="'Wingdings 2',Sans-Serif" pitchFamily="2" charset="2"/>
              <a:buChar char=""/>
            </a:pPr>
            <a:r>
              <a:rPr lang="en-US">
                <a:latin typeface="TW Cen MT"/>
              </a:rPr>
              <a:t>646 Warnings</a:t>
            </a:r>
          </a:p>
          <a:p>
            <a:pPr marL="639445" lvl="1" indent="-285750">
              <a:buClr>
                <a:srgbClr val="215E15"/>
              </a:buClr>
              <a:buFont typeface="'Wingdings 2',Sans-Serif" pitchFamily="2" charset="2"/>
              <a:buChar char=""/>
            </a:pPr>
            <a:r>
              <a:rPr lang="en-US">
                <a:latin typeface="TW Cen MT"/>
              </a:rPr>
              <a:t>113 Citations</a:t>
            </a:r>
          </a:p>
          <a:p>
            <a:pPr marL="353695" lvl="1" indent="0">
              <a:buClr>
                <a:srgbClr val="215E15"/>
              </a:buClr>
              <a:buNone/>
            </a:pPr>
            <a:endParaRPr lang="en-US">
              <a:latin typeface="TW Cen MT"/>
            </a:endParaRPr>
          </a:p>
        </p:txBody>
      </p:sp>
      <p:pic>
        <p:nvPicPr>
          <p:cNvPr id="6" name="Picture 5" descr="A graph of blue columns with white text&#10;&#10;Description automatically generated">
            <a:extLst>
              <a:ext uri="{FF2B5EF4-FFF2-40B4-BE49-F238E27FC236}">
                <a16:creationId xmlns:a16="http://schemas.microsoft.com/office/drawing/2014/main" id="{999A231C-2526-9AB2-292A-6619CC00C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319" y="3396018"/>
            <a:ext cx="4426808" cy="2769005"/>
          </a:xfrm>
          <a:prstGeom prst="rect">
            <a:avLst/>
          </a:prstGeom>
        </p:spPr>
      </p:pic>
      <p:pic>
        <p:nvPicPr>
          <p:cNvPr id="7" name="Picture 6" descr="A graph with numbers and text&#10;&#10;Description automatically generated">
            <a:extLst>
              <a:ext uri="{FF2B5EF4-FFF2-40B4-BE49-F238E27FC236}">
                <a16:creationId xmlns:a16="http://schemas.microsoft.com/office/drawing/2014/main" id="{213FE0D6-1926-B924-D289-5A759C32E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" y="3394867"/>
            <a:ext cx="4504037" cy="27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6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October 2023 Code Enforcement Activity - </a:t>
            </a:r>
          </a:p>
          <a:p>
            <a:pPr marL="639445" lvl="1">
              <a:buClr>
                <a:srgbClr val="215E15"/>
              </a:buClr>
            </a:pPr>
            <a:r>
              <a:rPr lang="en-US"/>
              <a:t>-- of the --- were STR Activity</a:t>
            </a:r>
          </a:p>
          <a:p>
            <a:pPr marL="639445" lvl="1"/>
            <a:endParaRPr lang="en-US">
              <a:latin typeface="Tw Cen MT"/>
            </a:endParaRPr>
          </a:p>
          <a:p>
            <a:pPr marL="639445"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1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January - October 2023 Code Enforcement Totals</a:t>
            </a:r>
          </a:p>
          <a:p>
            <a:pPr marL="0" indent="0">
              <a:buClr>
                <a:srgbClr val="E8D9AA"/>
              </a:buClr>
              <a:buNone/>
            </a:pPr>
            <a:r>
              <a:rPr lang="en-US"/>
              <a:t>1,438 Code Enforcement Violations</a:t>
            </a:r>
          </a:p>
          <a:p>
            <a:pPr marL="0" indent="0">
              <a:buNone/>
            </a:pPr>
            <a:r>
              <a:rPr lang="en-US"/>
              <a:t>1,013 Non – STR</a:t>
            </a:r>
          </a:p>
          <a:p>
            <a:pPr marL="0" indent="0">
              <a:buNone/>
            </a:pPr>
            <a:r>
              <a:rPr lang="en-US"/>
              <a:t>425 STR </a:t>
            </a:r>
          </a:p>
        </p:txBody>
      </p:sp>
    </p:spTree>
    <p:extLst>
      <p:ext uri="{BB962C8B-B14F-4D97-AF65-F5344CB8AC3E}">
        <p14:creationId xmlns:p14="http://schemas.microsoft.com/office/powerpoint/2010/main" val="4075242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January - September 2023 Code Enforcement Top 10</a:t>
            </a:r>
          </a:p>
          <a:p>
            <a:pPr marL="0" indent="0">
              <a:buClr>
                <a:srgbClr val="E8D9AA"/>
              </a:buClr>
              <a:buNone/>
            </a:pPr>
            <a:endParaRPr lang="en-US"/>
          </a:p>
        </p:txBody>
      </p:sp>
      <p:pic>
        <p:nvPicPr>
          <p:cNvPr id="4" name="Picture 3" descr="A graph with numbers and text&#10;&#10;Description automatically generated">
            <a:extLst>
              <a:ext uri="{FF2B5EF4-FFF2-40B4-BE49-F238E27FC236}">
                <a16:creationId xmlns:a16="http://schemas.microsoft.com/office/drawing/2014/main" id="{1FCDD47C-A4E4-2EFC-083C-7F7BC56D7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8" y="2622649"/>
            <a:ext cx="8811626" cy="3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5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October 2023 Traffic Accidents - 72</a:t>
            </a:r>
          </a:p>
          <a:p>
            <a:pPr marL="639445" lvl="1"/>
            <a:r>
              <a:rPr lang="en-US"/>
              <a:t>61Minor Accidents</a:t>
            </a:r>
          </a:p>
          <a:p>
            <a:pPr marL="639445" lvl="1"/>
            <a:r>
              <a:rPr lang="en-US"/>
              <a:t>11 Major Accidents</a:t>
            </a:r>
          </a:p>
        </p:txBody>
      </p:sp>
      <p:pic>
        <p:nvPicPr>
          <p:cNvPr id="4" name="Picture 4" descr="A white truck with blue and red writing&#10;&#10;Description automatically generated">
            <a:extLst>
              <a:ext uri="{FF2B5EF4-FFF2-40B4-BE49-F238E27FC236}">
                <a16:creationId xmlns:a16="http://schemas.microsoft.com/office/drawing/2014/main" id="{1D084163-4D59-0E2A-3838-1FA00B265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25" y="3431647"/>
            <a:ext cx="6382752" cy="255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7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October 2023 Criminal Investigations Activity </a:t>
            </a:r>
          </a:p>
          <a:p>
            <a:pPr marL="639445" lvl="1">
              <a:buClr>
                <a:srgbClr val="215E15"/>
              </a:buClr>
              <a:buFont typeface="Wingdings 2" pitchFamily="2" charset="2"/>
              <a:buChar char=""/>
            </a:pPr>
            <a:r>
              <a:rPr lang="en-US"/>
              <a:t>22 Cases Received</a:t>
            </a:r>
          </a:p>
          <a:p>
            <a:pPr marL="639445" lvl="1">
              <a:buClr>
                <a:srgbClr val="215E15"/>
              </a:buClr>
              <a:buFont typeface="Wingdings 2" pitchFamily="2" charset="2"/>
              <a:buChar char=""/>
            </a:pPr>
            <a:r>
              <a:rPr lang="en-US"/>
              <a:t>9 Cases Cleared </a:t>
            </a:r>
          </a:p>
          <a:p>
            <a:pPr marL="639445" lvl="1">
              <a:buClr>
                <a:srgbClr val="215E15"/>
              </a:buClr>
              <a:buFont typeface="Wingdings 2" pitchFamily="2" charset="2"/>
              <a:buChar char=""/>
            </a:pPr>
            <a:r>
              <a:rPr lang="en-US"/>
              <a:t>13Cases Under Investigation </a:t>
            </a:r>
          </a:p>
        </p:txBody>
      </p:sp>
      <p:pic>
        <p:nvPicPr>
          <p:cNvPr id="5" name="Picture 4" descr="A graph of blue bars with white text&#10;&#10;Description automatically generated">
            <a:extLst>
              <a:ext uri="{FF2B5EF4-FFF2-40B4-BE49-F238E27FC236}">
                <a16:creationId xmlns:a16="http://schemas.microsoft.com/office/drawing/2014/main" id="{3C849DC3-6AE9-FA1F-64FD-632BA3FE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698" y="3526125"/>
            <a:ext cx="5762882" cy="32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83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085C-42DB-0F3C-6E68-C5DF55C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B176-0328-C944-F2A6-B9F316308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October 2023 Animal Control Intake – 106</a:t>
            </a:r>
          </a:p>
          <a:p>
            <a:pPr marL="639445" lvl="1"/>
            <a:r>
              <a:rPr lang="en-US"/>
              <a:t>47 Dogs     59 Cats</a:t>
            </a:r>
          </a:p>
          <a:p>
            <a:pPr marL="639445" lvl="1"/>
            <a:r>
              <a:rPr lang="en-US"/>
              <a:t>15 Animals Reclaimed or Adopted</a:t>
            </a:r>
          </a:p>
          <a:p>
            <a:pPr marL="639445" lvl="1">
              <a:buClr>
                <a:srgbClr val="215E15"/>
              </a:buClr>
            </a:pPr>
            <a:r>
              <a:rPr lang="en-US"/>
              <a:t>40 Dead Animals Picked Up</a:t>
            </a:r>
          </a:p>
          <a:p>
            <a:pPr marL="685800" lvl="2" indent="0">
              <a:buNone/>
            </a:pPr>
            <a:endParaRPr lang="en-US"/>
          </a:p>
          <a:p>
            <a:pPr marL="0" indent="0">
              <a:buClr>
                <a:srgbClr val="E8D9AA"/>
              </a:buClr>
              <a:buNone/>
            </a:pPr>
            <a:endParaRPr lang="en-US"/>
          </a:p>
        </p:txBody>
      </p:sp>
      <p:pic>
        <p:nvPicPr>
          <p:cNvPr id="5" name="Picture 4" descr="A graph of a number of animals&#10;&#10;Description automatically generated">
            <a:extLst>
              <a:ext uri="{FF2B5EF4-FFF2-40B4-BE49-F238E27FC236}">
                <a16:creationId xmlns:a16="http://schemas.microsoft.com/office/drawing/2014/main" id="{F6586E14-AA23-D6EE-0E8F-21B82045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11" y="3556118"/>
            <a:ext cx="5724267" cy="32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6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1A9B-451E-A268-C494-D7AB6351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COMPREHENSIVE PLAN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CCC40F2-3255-EB05-DABC-FB7A94CF16F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14805231"/>
              </p:ext>
            </p:extLst>
          </p:nvPr>
        </p:nvGraphicFramePr>
        <p:xfrm>
          <a:off x="307818" y="999260"/>
          <a:ext cx="8458229" cy="5684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004">
                  <a:extLst>
                    <a:ext uri="{9D8B030D-6E8A-4147-A177-3AD203B41FA5}">
                      <a16:colId xmlns:a16="http://schemas.microsoft.com/office/drawing/2014/main" val="3673896908"/>
                    </a:ext>
                  </a:extLst>
                </a:gridCol>
                <a:gridCol w="1064045">
                  <a:extLst>
                    <a:ext uri="{9D8B030D-6E8A-4147-A177-3AD203B41FA5}">
                      <a16:colId xmlns:a16="http://schemas.microsoft.com/office/drawing/2014/main" val="454919128"/>
                    </a:ext>
                  </a:extLst>
                </a:gridCol>
                <a:gridCol w="2706634">
                  <a:extLst>
                    <a:ext uri="{9D8B030D-6E8A-4147-A177-3AD203B41FA5}">
                      <a16:colId xmlns:a16="http://schemas.microsoft.com/office/drawing/2014/main" val="3497088228"/>
                    </a:ext>
                  </a:extLst>
                </a:gridCol>
                <a:gridCol w="2339546">
                  <a:extLst>
                    <a:ext uri="{9D8B030D-6E8A-4147-A177-3AD203B41FA5}">
                      <a16:colId xmlns:a16="http://schemas.microsoft.com/office/drawing/2014/main" val="3475684915"/>
                    </a:ext>
                  </a:extLst>
                </a:gridCol>
              </a:tblGrid>
              <a:tr h="29016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October 2023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458254"/>
                  </a:ext>
                </a:extLst>
              </a:tr>
              <a:tr h="22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Task/Meeting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Date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Notes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Status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4634218"/>
                  </a:ext>
                </a:extLst>
              </a:tr>
              <a:tr h="2210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Parks Plan draft to City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City review for ~2-3 weeks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Complete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6189278"/>
                  </a:ext>
                </a:extLst>
              </a:tr>
              <a:tr h="29016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November 2023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893555"/>
                  </a:ext>
                </a:extLst>
              </a:tr>
              <a:tr h="22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Task/Meeting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Target Date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Notes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Status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2264949"/>
                  </a:ext>
                </a:extLst>
              </a:tr>
              <a:tr h="221037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kern="1200" dirty="0">
                          <a:effectLst/>
                        </a:rPr>
                        <a:t>TRIP - CPAC #5 - Review Parks Master Plan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kern="1200" dirty="0">
                          <a:effectLst/>
                        </a:rPr>
                        <a:t>Nov 14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kern="1200" dirty="0">
                          <a:effectLst/>
                        </a:rPr>
                        <a:t>Second draft to CPAC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kern="1200" dirty="0">
                          <a:effectLst/>
                        </a:rPr>
                        <a:t>Complete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3095570"/>
                  </a:ext>
                </a:extLst>
              </a:tr>
              <a:tr h="2210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Comp Plan draft to City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City review for ~2-3 weeks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Complete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5785396"/>
                  </a:ext>
                </a:extLst>
              </a:tr>
              <a:tr h="29016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December 2023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262090"/>
                  </a:ext>
                </a:extLst>
              </a:tr>
              <a:tr h="22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Task/Meeting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Target Date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Notes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Status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8733264"/>
                  </a:ext>
                </a:extLst>
              </a:tr>
              <a:tr h="3906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475509"/>
                  </a:ext>
                </a:extLst>
              </a:tr>
              <a:tr h="3906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TRIP - CPAC #6 - Review of Comp Plan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baseline="30000" dirty="0">
                          <a:effectLst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In Progress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056884"/>
                  </a:ext>
                </a:extLst>
              </a:tr>
              <a:tr h="29016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January 2024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683821"/>
                  </a:ext>
                </a:extLst>
              </a:tr>
              <a:tr h="22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Task/Meeting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Target Date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Notes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Status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9992670"/>
                  </a:ext>
                </a:extLst>
              </a:tr>
              <a:tr h="3631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TRIP – Final joint CC/PZ Meeting </a:t>
                      </a:r>
                      <a:endParaRPr lang="en-US" sz="1200" b="0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TBD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Discuss both plan drafts</a:t>
                      </a:r>
                      <a:endParaRPr lang="en-US" sz="1200" b="0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 Progress</a:t>
                      </a:r>
                      <a:endParaRPr lang="en-US" sz="1200" b="0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8869231"/>
                  </a:ext>
                </a:extLst>
              </a:tr>
              <a:tr h="5490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Public Comment Period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December &amp; January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7987396"/>
                  </a:ext>
                </a:extLst>
              </a:tr>
              <a:tr h="29016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February 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113842"/>
                  </a:ext>
                </a:extLst>
              </a:tr>
              <a:tr h="22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Task/Meeting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Target Date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Notes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Status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3925935"/>
                  </a:ext>
                </a:extLst>
              </a:tr>
              <a:tr h="2210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P&amp;Z Public Hearing for Adoption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TBD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P&amp;Z formally recommend for adoption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In Progress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435390"/>
                  </a:ext>
                </a:extLst>
              </a:tr>
              <a:tr h="3906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City Council Public Hearing for Adoption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TBD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Public hearing and adoption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In Progress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379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352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87A7-9CEC-4B87-BCBB-86FA6ACEA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357" y="3077787"/>
            <a:ext cx="3228125" cy="1790700"/>
          </a:xfrm>
        </p:spPr>
        <p:txBody>
          <a:bodyPr anchor="t">
            <a:normAutofit/>
          </a:bodyPr>
          <a:lstStyle/>
          <a:p>
            <a:r>
              <a:rPr lang="en-US" sz="4050"/>
              <a:t>Oct 2023</a:t>
            </a:r>
            <a:br>
              <a:rPr lang="en-US" sz="4050"/>
            </a:br>
            <a:r>
              <a:rPr lang="en-US" sz="4050"/>
              <a:t> RMS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0FA5B-3C3D-4225-A071-0046BC48C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357" y="1572028"/>
            <a:ext cx="3027250" cy="1282387"/>
          </a:xfrm>
        </p:spPr>
        <p:txBody>
          <a:bodyPr anchor="b">
            <a:normAutofit/>
          </a:bodyPr>
          <a:lstStyle/>
          <a:p>
            <a:pPr algn="l"/>
            <a:endParaRPr lang="en-US" sz="1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86729-39B7-4438-8FA5-345DB8112A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22" y="1357297"/>
            <a:ext cx="3652495" cy="409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26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D9401-695E-1B7A-6811-22FE09A2A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756" y="947191"/>
            <a:ext cx="4081116" cy="49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1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3" descr="Department Volume">
            <a:extLst>
              <a:ext uri="{FF2B5EF4-FFF2-40B4-BE49-F238E27FC236}">
                <a16:creationId xmlns:a16="http://schemas.microsoft.com/office/drawing/2014/main" id="{9AAE7DBE-4B15-4603-A647-D942B2D8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2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E84D2C-ECCD-1756-4245-CDDF50F4C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56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BDF4D12B-B086-7E84-40B6-0437DAB86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52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32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6" descr="Unit Responses Volume">
            <a:extLst>
              <a:ext uri="{FF2B5EF4-FFF2-40B4-BE49-F238E27FC236}">
                <a16:creationId xmlns:a16="http://schemas.microsoft.com/office/drawing/2014/main" id="{E36DA67F-8A8F-439E-8014-919EABBC3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4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de8" descr="Incidents by Day &amp;amp; Hour ">
            <a:extLst>
              <a:ext uri="{FF2B5EF4-FFF2-40B4-BE49-F238E27FC236}">
                <a16:creationId xmlns:a16="http://schemas.microsoft.com/office/drawing/2014/main" id="{A5057D3E-5C07-471F-A792-C47750B1B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979FD-460C-2EDE-3539-8AB046D11A8C}"/>
              </a:ext>
            </a:extLst>
          </p:cNvPr>
          <p:cNvSpPr txBox="1"/>
          <p:nvPr/>
        </p:nvSpPr>
        <p:spPr>
          <a:xfrm>
            <a:off x="62982" y="2004915"/>
            <a:ext cx="657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11/Day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DCFAB-2795-4C36-8778-60544864A033}"/>
              </a:ext>
            </a:extLst>
          </p:cNvPr>
          <p:cNvSpPr txBox="1"/>
          <p:nvPr/>
        </p:nvSpPr>
        <p:spPr>
          <a:xfrm>
            <a:off x="783772" y="2004915"/>
            <a:ext cx="65780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/>
              <a:t>8/Day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E0343-5397-85B1-0A31-AD334FD156D1}"/>
              </a:ext>
            </a:extLst>
          </p:cNvPr>
          <p:cNvSpPr txBox="1"/>
          <p:nvPr/>
        </p:nvSpPr>
        <p:spPr>
          <a:xfrm>
            <a:off x="1583289" y="2004915"/>
            <a:ext cx="6578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/>
              <a:t>11/Day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2BD1B-9A3E-9521-8DD8-95B8E190022C}"/>
              </a:ext>
            </a:extLst>
          </p:cNvPr>
          <p:cNvSpPr txBox="1"/>
          <p:nvPr/>
        </p:nvSpPr>
        <p:spPr>
          <a:xfrm>
            <a:off x="2332071" y="2004915"/>
            <a:ext cx="6578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/>
              <a:t>14/Day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759F0-79AA-7BF4-3F1A-6928B7C3AF18}"/>
              </a:ext>
            </a:extLst>
          </p:cNvPr>
          <p:cNvSpPr txBox="1"/>
          <p:nvPr/>
        </p:nvSpPr>
        <p:spPr>
          <a:xfrm>
            <a:off x="3080853" y="1974883"/>
            <a:ext cx="6578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/>
              <a:t>17/Day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69533-BEAF-6B3F-F296-E52DB309B2D9}"/>
              </a:ext>
            </a:extLst>
          </p:cNvPr>
          <p:cNvSpPr txBox="1"/>
          <p:nvPr/>
        </p:nvSpPr>
        <p:spPr>
          <a:xfrm>
            <a:off x="3829635" y="1974883"/>
            <a:ext cx="6578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/>
              <a:t>16/Day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83BD0-3593-B583-3A91-AEB4125BEDB6}"/>
              </a:ext>
            </a:extLst>
          </p:cNvPr>
          <p:cNvSpPr txBox="1"/>
          <p:nvPr/>
        </p:nvSpPr>
        <p:spPr>
          <a:xfrm>
            <a:off x="4578417" y="1974883"/>
            <a:ext cx="6578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/>
              <a:t>13/Day</a:t>
            </a:r>
          </a:p>
        </p:txBody>
      </p:sp>
    </p:spTree>
    <p:extLst>
      <p:ext uri="{BB962C8B-B14F-4D97-AF65-F5344CB8AC3E}">
        <p14:creationId xmlns:p14="http://schemas.microsoft.com/office/powerpoint/2010/main" val="1147339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130D-429E-4C72-96F2-C987EAAA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2022-23 Transfers Per Month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5947FAF-DD5F-4B79-8E65-0F791D8365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876A46-5447-4E7C-815C-AECC1A41C5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1357297"/>
            <a:ext cx="1228942" cy="112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79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2022-23 Brush </a:t>
            </a:r>
            <a:br>
              <a:rPr lang="en-US"/>
            </a:br>
            <a:r>
              <a:rPr lang="en-US"/>
              <a:t>Fire Season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704287"/>
              </p:ext>
            </p:extLst>
          </p:nvPr>
        </p:nvGraphicFramePr>
        <p:xfrm>
          <a:off x="1485900" y="2057401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F900617-E4CA-8178-A790-2310170227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859385"/>
            <a:ext cx="1011998" cy="9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93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2023 Brush Fire Season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056207"/>
              </p:ext>
            </p:extLst>
          </p:nvPr>
        </p:nvGraphicFramePr>
        <p:xfrm>
          <a:off x="1485900" y="2057401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F900617-E4CA-8178-A790-2310170227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859385"/>
            <a:ext cx="1011998" cy="9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8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Development Activity</a:t>
            </a:r>
            <a:endParaRPr lang="en-US"/>
          </a:p>
        </p:txBody>
      </p:sp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590153EC-0446-2CC1-36B4-115C5839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41" y="1743001"/>
            <a:ext cx="8496945" cy="43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81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de10" descr="Mutual Aid - Agency">
            <a:extLst>
              <a:ext uri="{FF2B5EF4-FFF2-40B4-BE49-F238E27FC236}">
                <a16:creationId xmlns:a16="http://schemas.microsoft.com/office/drawing/2014/main" id="{55110FE3-F898-4C7A-BB78-23C47CCC7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91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5A40-65BB-CEC7-6A37-26FCFDA6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B03CD-4185-4126-8F01-9BC12B3D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819" y="3977701"/>
            <a:ext cx="3200847" cy="2050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173A7-9F3B-D83F-FAE8-B4636332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432" y="994945"/>
            <a:ext cx="3219234" cy="2979359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B90F2E-502D-E3AF-9276-CEE8335BE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96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FA8392-F239-6881-5D64-C357486EC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033" y="1339851"/>
            <a:ext cx="31663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8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de21" descr="Incident Locations by Type">
            <a:extLst>
              <a:ext uri="{FF2B5EF4-FFF2-40B4-BE49-F238E27FC236}">
                <a16:creationId xmlns:a16="http://schemas.microsoft.com/office/drawing/2014/main" id="{838F99D4-6433-410F-AA17-066DD1897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17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de22" descr="Incident Locations by Mutual Aid ">
            <a:extLst>
              <a:ext uri="{FF2B5EF4-FFF2-40B4-BE49-F238E27FC236}">
                <a16:creationId xmlns:a16="http://schemas.microsoft.com/office/drawing/2014/main" id="{0BA64953-4AAC-4995-A5CB-960785958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7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9BA27F-FA7A-4C3D-058F-54B63D656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15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04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E4FB-1900-B0AF-8C6E-250AAD4E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Health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AAC9B-B3B3-964A-DD83-7B16FE563B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2781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September 2023 Health Department Activity</a:t>
            </a:r>
          </a:p>
          <a:p>
            <a:pPr marL="457200" indent="-457200">
              <a:buChar char="q"/>
            </a:pPr>
            <a:r>
              <a:rPr lang="en-US" sz="2400"/>
              <a:t>1 - New Retail Health Permit (Fixed Establishment)</a:t>
            </a:r>
            <a:endParaRPr lang="en-US"/>
          </a:p>
          <a:p>
            <a:pPr marL="457200" indent="-457200">
              <a:buChar char="q"/>
            </a:pPr>
            <a:r>
              <a:rPr lang="en-US" sz="2400"/>
              <a:t>6 - New Mobile Health Permits </a:t>
            </a:r>
          </a:p>
          <a:p>
            <a:pPr marL="457200" indent="-457200">
              <a:buChar char="q"/>
            </a:pPr>
            <a:r>
              <a:rPr lang="en-US" sz="2400"/>
              <a:t>14 - Temporary Health Permits </a:t>
            </a:r>
          </a:p>
          <a:p>
            <a:pPr marL="457200" indent="-457200">
              <a:buChar char="q"/>
            </a:pPr>
            <a:r>
              <a:rPr lang="en-US" sz="2400"/>
              <a:t>64- Routine Inspections performed</a:t>
            </a:r>
          </a:p>
          <a:p>
            <a:pPr marL="457200" indent="-457200">
              <a:buChar char="q"/>
            </a:pPr>
            <a:r>
              <a:rPr lang="en-US" sz="2400"/>
              <a:t>3 – Plan Reviews completed </a:t>
            </a:r>
          </a:p>
          <a:p>
            <a:pPr marL="457200" indent="-457200">
              <a:buChar char="q"/>
            </a:pPr>
            <a:r>
              <a:rPr lang="en-US" sz="2400"/>
              <a:t>Special events inspected – Redbud Artisan Market, Lutheran Fall Festival and Fredericksburg Trade Days </a:t>
            </a:r>
          </a:p>
          <a:p>
            <a:pPr marL="457200" indent="-457200">
              <a:buChar char="q"/>
            </a:pPr>
            <a:r>
              <a:rPr lang="en-US" sz="2400"/>
              <a:t>Attended hearing on Wine Country Mass Gathering</a:t>
            </a:r>
          </a:p>
          <a:p>
            <a:pPr marL="457200" indent="-457200">
              <a:buChar char="q"/>
            </a:pPr>
            <a:r>
              <a:rPr lang="en-US" sz="2400"/>
              <a:t>Participated in community childcare meeting </a:t>
            </a: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101230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45F6-BDD5-7C9E-6B39-87DC4A61D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 Department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CC6A9-9B96-F12E-4453-2AD44CEAD8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8770" indent="-318770">
              <a:buNone/>
            </a:pPr>
            <a:r>
              <a:rPr lang="en-US" b="1">
                <a:latin typeface="TW Cen MT"/>
              </a:rPr>
              <a:t>September 2023 Health Department Development</a:t>
            </a:r>
          </a:p>
          <a:p>
            <a:pPr marL="318770" indent="-318770">
              <a:buNone/>
            </a:pPr>
            <a:endParaRPr lang="en-US" b="1">
              <a:latin typeface="TW Cen MT"/>
            </a:endParaRPr>
          </a:p>
          <a:p>
            <a:pPr marL="457200" indent="-457200">
              <a:buFont typeface="Wingdings,Sans-Serif"/>
              <a:buChar char="q"/>
            </a:pPr>
            <a:r>
              <a:rPr lang="en-US" sz="2400">
                <a:latin typeface="TW Cen MT"/>
              </a:rPr>
              <a:t>5- Plan Reviews completed in September</a:t>
            </a:r>
          </a:p>
          <a:p>
            <a:pPr marL="457200" indent="-457200">
              <a:buFont typeface="Wingdings,Sans-Serif"/>
              <a:buChar char="q"/>
            </a:pPr>
            <a:r>
              <a:rPr lang="en-US" sz="2400">
                <a:latin typeface="TW Cen MT"/>
              </a:rPr>
              <a:t>34- Facilities with plan reviews completed but not yet finished or permitted (20 within city limits and 9 in county)</a:t>
            </a:r>
          </a:p>
          <a:p>
            <a:pPr marL="457200" indent="-457200">
              <a:buFont typeface="Wingdings,Sans-Serif"/>
              <a:buChar char="q"/>
            </a:pPr>
            <a:r>
              <a:rPr lang="en-US" sz="2400">
                <a:latin typeface="TW Cen MT"/>
              </a:rPr>
              <a:t>21 – Facilities being considered or planned</a:t>
            </a:r>
          </a:p>
          <a:p>
            <a:pPr marL="0" indent="0">
              <a:buNone/>
            </a:pPr>
            <a:endParaRPr lang="en-US" sz="2400">
              <a:latin typeface="TW Cen MT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3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E4FB-1900-B0AF-8C6E-250AAD4E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City Department Openings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AAC9B-B3B3-964A-DD83-7B16FE563B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528763"/>
            <a:ext cx="8153400" cy="5315333"/>
          </a:xfrm>
        </p:spPr>
        <p:txBody>
          <a:bodyPr/>
          <a:lstStyle/>
          <a:p>
            <a:pPr marL="318770" indent="-318770">
              <a:buNone/>
            </a:pPr>
            <a:r>
              <a:rPr lang="en-US" sz="2400" b="1" dirty="0">
                <a:ea typeface="+mn-lt"/>
                <a:cs typeface="+mn-lt"/>
              </a:rPr>
              <a:t>Open Positions – November 21, 2023</a:t>
            </a:r>
            <a:endParaRPr lang="en-US" sz="2400" dirty="0"/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Fire/EMS Department   - Captain (Promotional testing process is being scheduled) </a:t>
            </a:r>
            <a:endParaRPr lang="en-US" sz="1600" dirty="0"/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                                    - Fire Fighter / Paramedic </a:t>
            </a:r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Police Department       - 3 Police Officers </a:t>
            </a:r>
            <a:endParaRPr lang="en-US" sz="1600" b="1" dirty="0"/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Water Department       - Crew Worker</a:t>
            </a:r>
            <a:endParaRPr lang="en-US" sz="1600" dirty="0"/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                                   - Journeyman Electrician </a:t>
            </a:r>
            <a:r>
              <a:rPr lang="en-US" sz="1600" dirty="0">
                <a:ea typeface="+mn-lt"/>
                <a:cs typeface="+mn-lt"/>
              </a:rPr>
              <a:t>  </a:t>
            </a:r>
            <a:endParaRPr lang="en-US" sz="1600" dirty="0"/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Engineering                 - Staff Engineer </a:t>
            </a:r>
            <a:endParaRPr lang="en-US" sz="1600" dirty="0"/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Street Department        - Heavy Equipment Specialist </a:t>
            </a:r>
            <a:endParaRPr lang="en-US" sz="1600" b="1" dirty="0"/>
          </a:p>
          <a:p>
            <a:pPr marL="318770" indent="-318770">
              <a:buNone/>
            </a:pPr>
            <a:r>
              <a:rPr lang="en-US" sz="1600" b="1" dirty="0">
                <a:ea typeface="+mn-lt"/>
                <a:cs typeface="+mn-lt"/>
              </a:rPr>
              <a:t>Development Services - Senior Planner / Historic Preservation Officer </a:t>
            </a:r>
          </a:p>
          <a:p>
            <a:pPr marL="318770" indent="-318770">
              <a:buNone/>
            </a:pPr>
            <a:r>
              <a:rPr lang="en-US" sz="1600" b="1" dirty="0">
                <a:latin typeface="Tw Cen MT"/>
              </a:rPr>
              <a:t>Sanitation                    - Equipment Operator </a:t>
            </a:r>
          </a:p>
          <a:p>
            <a:pPr marL="318770" indent="-318770">
              <a:buNone/>
            </a:pPr>
            <a:r>
              <a:rPr lang="en-US" sz="1600" b="1" dirty="0">
                <a:latin typeface="Tw Cen MT"/>
              </a:rPr>
              <a:t>Vegetation </a:t>
            </a:r>
            <a:r>
              <a:rPr lang="en-US" sz="1600" b="1" dirty="0" err="1">
                <a:latin typeface="Tw Cen MT"/>
              </a:rPr>
              <a:t>Mgmt</a:t>
            </a:r>
            <a:r>
              <a:rPr lang="en-US" sz="1600" b="1" dirty="0">
                <a:latin typeface="Tw Cen MT"/>
              </a:rPr>
              <a:t>         -  Apprentice Arborist </a:t>
            </a:r>
          </a:p>
          <a:p>
            <a:pPr marL="318770" indent="-318770">
              <a:buNone/>
            </a:pPr>
            <a:endParaRPr lang="en-US" sz="1600" b="1">
              <a:latin typeface="Tw Cen MT"/>
            </a:endParaRPr>
          </a:p>
          <a:p>
            <a:pPr marL="318770" indent="-318770">
              <a:buNone/>
            </a:pPr>
            <a:r>
              <a:rPr lang="en-US" sz="1800" b="1" dirty="0">
                <a:latin typeface="Tw Cen MT"/>
              </a:rPr>
              <a:t>12 open positions</a:t>
            </a:r>
          </a:p>
          <a:p>
            <a:pPr marL="318770" indent="-318770">
              <a:buNone/>
            </a:pPr>
            <a:endParaRPr lang="en-US" sz="1200" b="1">
              <a:latin typeface="TW Cen MT"/>
            </a:endParaRPr>
          </a:p>
          <a:p>
            <a:pPr marL="0" indent="0">
              <a:buNone/>
            </a:pPr>
            <a:endParaRPr lang="en-US" b="1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3017975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E4FB-1900-B0AF-8C6E-250AAD4E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City Department Openings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AAC9B-B3B3-964A-DD83-7B16FE563B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528763"/>
            <a:ext cx="8153400" cy="5315333"/>
          </a:xfrm>
        </p:spPr>
        <p:txBody>
          <a:bodyPr/>
          <a:lstStyle/>
          <a:p>
            <a:pPr marL="318770" indent="-318770">
              <a:buNone/>
            </a:pPr>
            <a:r>
              <a:rPr lang="en-US" sz="3200" b="1">
                <a:ea typeface="+mn-lt"/>
                <a:cs typeface="+mn-lt"/>
              </a:rPr>
              <a:t>Recently Filled Positions</a:t>
            </a:r>
            <a:endParaRPr lang="en-US" sz="3200"/>
          </a:p>
          <a:p>
            <a:pPr marL="318770" indent="-318770">
              <a:buNone/>
            </a:pPr>
            <a:r>
              <a:rPr lang="en-US" sz="2400">
                <a:latin typeface="Tw Cen MT"/>
              </a:rPr>
              <a:t>Apprentice Arborist – Caleb Cannon  </a:t>
            </a:r>
            <a:endParaRPr lang="en-US" sz="2400"/>
          </a:p>
          <a:p>
            <a:pPr marL="318770" indent="-318770">
              <a:buNone/>
            </a:pPr>
            <a:endParaRPr lang="en-US" sz="2400">
              <a:latin typeface="Tw Cen MT"/>
            </a:endParaRPr>
          </a:p>
          <a:p>
            <a:pPr marL="318770" indent="-318770">
              <a:buNone/>
            </a:pPr>
            <a:r>
              <a:rPr lang="en-US" sz="3200" b="1">
                <a:latin typeface="Tw Cen MT"/>
              </a:rPr>
              <a:t>Recent Promotions</a:t>
            </a:r>
          </a:p>
          <a:p>
            <a:pPr marL="318770" indent="-318770">
              <a:buNone/>
            </a:pPr>
            <a:r>
              <a:rPr lang="en-US" sz="2400">
                <a:latin typeface="Tw Cen MT"/>
              </a:rPr>
              <a:t>Quinten Moellering – Crew Chief (Water Dept) </a:t>
            </a:r>
          </a:p>
          <a:p>
            <a:pPr marL="318770" indent="-318770">
              <a:buNone/>
            </a:pPr>
            <a:endParaRPr lang="en-US" sz="2400">
              <a:latin typeface="Tw Cen MT"/>
            </a:endParaRPr>
          </a:p>
          <a:p>
            <a:pPr marL="318770" indent="-318770">
              <a:buNone/>
            </a:pPr>
            <a:endParaRPr lang="en-US" sz="1200" b="1">
              <a:latin typeface="TW Cen MT"/>
            </a:endParaRPr>
          </a:p>
          <a:p>
            <a:pPr marL="0" indent="0">
              <a:buNone/>
            </a:pPr>
            <a:endParaRPr lang="en-US" b="1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62326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Commercial New Construction Permits</a:t>
            </a:r>
          </a:p>
        </p:txBody>
      </p:sp>
      <p:pic>
        <p:nvPicPr>
          <p:cNvPr id="5" name="Picture 5" descr="A graph showing a line graph&#10;&#10;Description automatically generated">
            <a:extLst>
              <a:ext uri="{FF2B5EF4-FFF2-40B4-BE49-F238E27FC236}">
                <a16:creationId xmlns:a16="http://schemas.microsoft.com/office/drawing/2014/main" id="{B2579CBC-7678-41F4-B282-F1974C95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6" y="1742213"/>
            <a:ext cx="8981267" cy="475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86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3189-F5CB-D3BD-4517-14D1C84A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Civic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B134-5B0E-CBB0-63E1-6D701F1543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8770" indent="-318770"/>
            <a:r>
              <a:rPr lang="en-US" sz="2400"/>
              <a:t>Neighborhood Town Hall Meeting-Pioneer Museum Sanctuary</a:t>
            </a:r>
          </a:p>
          <a:p>
            <a:pPr marL="742950" indent="-261620"/>
            <a:r>
              <a:rPr lang="en-US" sz="2400">
                <a:ea typeface="+mn-lt"/>
                <a:cs typeface="+mn-lt"/>
              </a:rPr>
              <a:t>October 12th </a:t>
            </a:r>
            <a:endParaRPr lang="en-US">
              <a:ea typeface="+mn-lt"/>
              <a:cs typeface="+mn-lt"/>
            </a:endParaRPr>
          </a:p>
          <a:p>
            <a:pPr marL="971550" lvl="1" indent="-171450">
              <a:buClr>
                <a:srgbClr val="215E15"/>
              </a:buClr>
            </a:pPr>
            <a:r>
              <a:rPr lang="en-US" sz="2100">
                <a:ea typeface="+mn-lt"/>
                <a:cs typeface="+mn-lt"/>
              </a:rPr>
              <a:t>  20 residents, 4 Councilmembers and 8 Staff</a:t>
            </a:r>
            <a:endParaRPr lang="en-US">
              <a:ea typeface="+mn-lt"/>
              <a:cs typeface="+mn-lt"/>
            </a:endParaRPr>
          </a:p>
          <a:p>
            <a:pPr marL="1120775" lvl="1" indent="-318770">
              <a:buClr>
                <a:srgbClr val="215E15"/>
              </a:buClr>
              <a:buFont typeface="Wingdings 2" pitchFamily="2" charset="2"/>
              <a:buChar char=""/>
            </a:pPr>
            <a:r>
              <a:rPr lang="en-US" sz="2100">
                <a:ea typeface="+mn-lt"/>
                <a:cs typeface="+mn-lt"/>
              </a:rPr>
              <a:t>Short Term Rental issues</a:t>
            </a:r>
            <a:endParaRPr lang="en-US"/>
          </a:p>
          <a:p>
            <a:pPr marL="1120775" lvl="1" indent="-318770">
              <a:buClr>
                <a:srgbClr val="215E15"/>
              </a:buClr>
              <a:buFont typeface="Wingdings 2" pitchFamily="2" charset="2"/>
              <a:buChar char=""/>
            </a:pPr>
            <a:r>
              <a:rPr lang="en-US" sz="2100"/>
              <a:t>Development and water concerns</a:t>
            </a:r>
          </a:p>
          <a:p>
            <a:pPr marL="1120775" lvl="1" indent="-318770">
              <a:buClr>
                <a:srgbClr val="215E15"/>
              </a:buClr>
              <a:buFont typeface="Wingdings 2" pitchFamily="2" charset="2"/>
              <a:buChar char=""/>
            </a:pPr>
            <a:r>
              <a:rPr lang="en-US" sz="2100"/>
              <a:t>Traffic issues</a:t>
            </a:r>
          </a:p>
          <a:p>
            <a:pPr marL="318770" indent="-318770"/>
            <a:r>
              <a:rPr lang="en-US" sz="2400"/>
              <a:t>Coffee with the City Manager</a:t>
            </a:r>
          </a:p>
          <a:p>
            <a:pPr marL="457200" indent="0"/>
            <a:r>
              <a:rPr lang="en-US" sz="2400"/>
              <a:t>  October 18th at 8:00 a.m. at the Lady Bird Johnson Golf        Course in the Cardinal Room</a:t>
            </a:r>
          </a:p>
          <a:p>
            <a:pPr marL="812800" lvl="1" indent="0">
              <a:buNone/>
            </a:pPr>
            <a:endParaRPr lang="en-US" sz="2100"/>
          </a:p>
          <a:p>
            <a:pPr marL="318770" indent="-318770"/>
            <a:endParaRPr lang="en-US" sz="2400"/>
          </a:p>
          <a:p>
            <a:pPr marL="318770" indent="-31877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00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3189-F5CB-D3BD-4517-14D1C84A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Golf Course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B134-5B0E-CBB0-63E1-6D701F1543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812800" lvl="1" indent="0">
              <a:buNone/>
            </a:pPr>
            <a:endParaRPr lang="en-US" sz="2100"/>
          </a:p>
          <a:p>
            <a:pPr marL="318770" indent="-318770"/>
            <a:endParaRPr lang="en-US" sz="2400"/>
          </a:p>
          <a:p>
            <a:pPr marL="318770" indent="-318770"/>
            <a:endParaRPr lang="en-US"/>
          </a:p>
        </p:txBody>
      </p:sp>
      <p:pic>
        <p:nvPicPr>
          <p:cNvPr id="4" name="Picture 3" descr="A house with a tree in front of it&#10;&#10;Description automatically generated">
            <a:extLst>
              <a:ext uri="{FF2B5EF4-FFF2-40B4-BE49-F238E27FC236}">
                <a16:creationId xmlns:a16="http://schemas.microsoft.com/office/drawing/2014/main" id="{81CF2346-42D0-232F-EC07-158F231A3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88" y="1520697"/>
            <a:ext cx="7117872" cy="53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78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3189-F5CB-D3BD-4517-14D1C84A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Golf Course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B134-5B0E-CBB0-63E1-6D701F1543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812800" lvl="1" indent="0">
              <a:buNone/>
            </a:pPr>
            <a:endParaRPr lang="en-US" sz="2100"/>
          </a:p>
          <a:p>
            <a:pPr marL="318770" indent="-318770"/>
            <a:endParaRPr lang="en-US" sz="2400"/>
          </a:p>
          <a:p>
            <a:pPr marL="318770" indent="-318770"/>
            <a:endParaRPr lang="en-US"/>
          </a:p>
        </p:txBody>
      </p:sp>
      <p:pic>
        <p:nvPicPr>
          <p:cNvPr id="5" name="Picture 4" descr="A stone walkway with trees and grass&#10;&#10;Description automatically generated">
            <a:extLst>
              <a:ext uri="{FF2B5EF4-FFF2-40B4-BE49-F238E27FC236}">
                <a16:creationId xmlns:a16="http://schemas.microsoft.com/office/drawing/2014/main" id="{C77B7F10-9C0B-302B-E5F9-AF878578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64" y="1516292"/>
            <a:ext cx="7117872" cy="53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28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3189-F5CB-D3BD-4517-14D1C84A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Golf Course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B134-5B0E-CBB0-63E1-6D701F1543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812800" lvl="1" indent="0">
              <a:buNone/>
            </a:pPr>
            <a:endParaRPr lang="en-US" sz="2100"/>
          </a:p>
          <a:p>
            <a:pPr marL="318770" indent="-318770"/>
            <a:endParaRPr lang="en-US" sz="2400"/>
          </a:p>
          <a:p>
            <a:pPr marL="318770" indent="-318770"/>
            <a:endParaRPr lang="en-US"/>
          </a:p>
        </p:txBody>
      </p:sp>
      <p:pic>
        <p:nvPicPr>
          <p:cNvPr id="4" name="Picture 3" descr="A clock on a pole&#10;&#10;Description automatically generated">
            <a:extLst>
              <a:ext uri="{FF2B5EF4-FFF2-40B4-BE49-F238E27FC236}">
                <a16:creationId xmlns:a16="http://schemas.microsoft.com/office/drawing/2014/main" id="{45EA74D0-C7EC-D8DF-2EF8-088270030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49" y="1499131"/>
            <a:ext cx="7144300" cy="53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11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3189-F5CB-D3BD-4517-14D1C84A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Fredericksburg Citizen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B134-5B0E-CBB0-63E1-6D701F1543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812800" lvl="1" indent="0">
              <a:buNone/>
            </a:pPr>
            <a:endParaRPr lang="en-US" sz="2100"/>
          </a:p>
          <a:p>
            <a:pPr marL="318770" indent="-318770"/>
            <a:endParaRPr lang="en-US" sz="2400"/>
          </a:p>
          <a:p>
            <a:pPr marL="318770" indent="-31877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4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04" y="320087"/>
            <a:ext cx="8077200" cy="869950"/>
          </a:xfrm>
        </p:spPr>
        <p:txBody>
          <a:bodyPr/>
          <a:lstStyle/>
          <a:p>
            <a:r>
              <a:rPr lang="en-US"/>
              <a:t>Commercial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065B43-AAB3-ABCD-883D-05EACE4AD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91039"/>
              </p:ext>
            </p:extLst>
          </p:nvPr>
        </p:nvGraphicFramePr>
        <p:xfrm>
          <a:off x="190023" y="1287599"/>
          <a:ext cx="8671762" cy="5273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4074">
                  <a:extLst>
                    <a:ext uri="{9D8B030D-6E8A-4147-A177-3AD203B41FA5}">
                      <a16:colId xmlns:a16="http://schemas.microsoft.com/office/drawing/2014/main" val="2936926349"/>
                    </a:ext>
                  </a:extLst>
                </a:gridCol>
                <a:gridCol w="2139304">
                  <a:extLst>
                    <a:ext uri="{9D8B030D-6E8A-4147-A177-3AD203B41FA5}">
                      <a16:colId xmlns:a16="http://schemas.microsoft.com/office/drawing/2014/main" val="4272853053"/>
                    </a:ext>
                  </a:extLst>
                </a:gridCol>
                <a:gridCol w="2718384">
                  <a:extLst>
                    <a:ext uri="{9D8B030D-6E8A-4147-A177-3AD203B41FA5}">
                      <a16:colId xmlns:a16="http://schemas.microsoft.com/office/drawing/2014/main" val="3941210293"/>
                    </a:ext>
                  </a:extLst>
                </a:gridCol>
              </a:tblGrid>
              <a:tr h="4023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Address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913490"/>
                  </a:ext>
                </a:extLst>
              </a:tr>
              <a:tr h="7765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Fredericksburg Middle School Campus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E8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Friendship Ln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E8EA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Under Construction</a:t>
                      </a:r>
                    </a:p>
                  </a:txBody>
                  <a:tcPr marL="9525" marR="9525" marT="9525" marB="0" anchor="b">
                    <a:solidFill>
                      <a:srgbClr val="E8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874555"/>
                  </a:ext>
                </a:extLst>
              </a:tr>
              <a:tr h="4023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The Emigrant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E Main St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Expect CO in 2023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8695353"/>
                  </a:ext>
                </a:extLst>
              </a:tr>
              <a:tr h="34616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Albert Hotel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E Main St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Under Construction (new contractor)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7034413"/>
                  </a:ext>
                </a:extLst>
              </a:tr>
              <a:tr h="4023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Grand Central at Milam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N. Milam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Under Construction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000" b="1" u="none" strike="noStrike">
                          <a:effectLst/>
                        </a:rPr>
                        <a:t>4 Businesses Open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960319"/>
                  </a:ext>
                </a:extLst>
              </a:tr>
              <a:tr h="4023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Vineyard Hills RV (Chateau Burg)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Hwy 16 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Under Construction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000" b="1" u="none" strike="noStrike">
                          <a:effectLst/>
                        </a:rPr>
                        <a:t>142 RV slots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3966684"/>
                  </a:ext>
                </a:extLst>
              </a:tr>
              <a:tr h="608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Friendship Lane Hotels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Friendship Ln (behind Wal Mart)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3 Hotels on 22 ac – Site Plan approved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9977468"/>
                  </a:ext>
                </a:extLst>
              </a:tr>
              <a:tr h="608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Smitty's Car Wash at 513 S. Adams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</a:rPr>
                        <a:t>S. Adams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Expect CO in 2023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819181"/>
                  </a:ext>
                </a:extLst>
              </a:tr>
              <a:tr h="608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Office Park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215E15"/>
                          </a:solidFill>
                          <a:effectLst/>
                          <a:latin typeface="TW Cen MT"/>
                        </a:rPr>
                        <a:t>1403 E Main</a:t>
                      </a:r>
                      <a:endParaRPr lang="en-US" sz="2000" b="1" i="0" u="none" strike="noStrike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 Building Permit Issued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36317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B4A68B3-AC22-8C1B-EF2C-BA53EED2BCDE}"/>
              </a:ext>
            </a:extLst>
          </p:cNvPr>
          <p:cNvSpPr txBox="1"/>
          <p:nvPr/>
        </p:nvSpPr>
        <p:spPr>
          <a:xfrm>
            <a:off x="3338824" y="253122"/>
            <a:ext cx="5588520" cy="10344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Large or significant developments including hotels, retail, or other projects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1400778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04" y="320087"/>
            <a:ext cx="8077200" cy="869950"/>
          </a:xfrm>
        </p:spPr>
        <p:txBody>
          <a:bodyPr/>
          <a:lstStyle/>
          <a:p>
            <a:r>
              <a:rPr lang="en-US"/>
              <a:t>Commercial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065B43-AAB3-ABCD-883D-05EACE4AD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553112"/>
              </p:ext>
            </p:extLst>
          </p:nvPr>
        </p:nvGraphicFramePr>
        <p:xfrm>
          <a:off x="300394" y="1248101"/>
          <a:ext cx="8555522" cy="51754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4604">
                  <a:extLst>
                    <a:ext uri="{9D8B030D-6E8A-4147-A177-3AD203B41FA5}">
                      <a16:colId xmlns:a16="http://schemas.microsoft.com/office/drawing/2014/main" val="2936926349"/>
                    </a:ext>
                  </a:extLst>
                </a:gridCol>
                <a:gridCol w="1675754">
                  <a:extLst>
                    <a:ext uri="{9D8B030D-6E8A-4147-A177-3AD203B41FA5}">
                      <a16:colId xmlns:a16="http://schemas.microsoft.com/office/drawing/2014/main" val="4272853053"/>
                    </a:ext>
                  </a:extLst>
                </a:gridCol>
                <a:gridCol w="3045164">
                  <a:extLst>
                    <a:ext uri="{9D8B030D-6E8A-4147-A177-3AD203B41FA5}">
                      <a16:colId xmlns:a16="http://schemas.microsoft.com/office/drawing/2014/main" val="3941210293"/>
                    </a:ext>
                  </a:extLst>
                </a:gridCol>
              </a:tblGrid>
              <a:tr h="4023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Address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913490"/>
                  </a:ext>
                </a:extLst>
              </a:tr>
              <a:tr h="7765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Sunset Grill</a:t>
                      </a:r>
                    </a:p>
                  </a:txBody>
                  <a:tcPr marL="9525" marR="9525" marT="9525" marB="0" anchor="b">
                    <a:solidFill>
                      <a:srgbClr val="E8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u="none" strike="noStrike">
                        <a:effectLst/>
                      </a:endParaRPr>
                    </a:p>
                  </a:txBody>
                  <a:tcPr marL="9525" marR="9525" marT="9525" marB="0" anchor="b">
                    <a:solidFill>
                      <a:srgbClr val="E8EA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Under Construction</a:t>
                      </a:r>
                    </a:p>
                  </a:txBody>
                  <a:tcPr marL="9525" marR="9525" marT="9525" marB="0" anchor="b">
                    <a:solidFill>
                      <a:srgbClr val="E8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874555"/>
                  </a:ext>
                </a:extLst>
              </a:tr>
              <a:tr h="4023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Woerner's Warehouse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u="none" strike="noStrike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Complete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8695353"/>
                  </a:ext>
                </a:extLst>
              </a:tr>
              <a:tr h="34616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Six Twist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525 E Main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Complete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7034413"/>
                  </a:ext>
                </a:extLst>
              </a:tr>
              <a:tr h="40230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 i="0" u="none" strike="noStrike">
                          <a:effectLst/>
                        </a:rPr>
                        <a:t>H-Tea-0 (drive thru) 1511 E. Main</a:t>
                      </a:r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>
                          <a:effectLst/>
                        </a:rPr>
                        <a:t>E Main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1" i="0" u="none" strike="noStrike">
                          <a:effectLst/>
                        </a:rPr>
                        <a:t>Under Construction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960319"/>
                  </a:ext>
                </a:extLst>
              </a:tr>
              <a:tr h="4023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Surgery Center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811 S. Milam</a:t>
                      </a:r>
                      <a:endParaRPr lang="en-US" sz="2000" b="1" u="none" strike="noStrike" err="1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Building Permit Issued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3966684"/>
                  </a:ext>
                </a:extLst>
              </a:tr>
              <a:tr h="608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Shopping Center (Sherwin Williams, T-Mobile, third tenant)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1455 E. Main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</a:rPr>
                        <a:t>Permit Pending GC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9977468"/>
                  </a:ext>
                </a:extLst>
              </a:tr>
              <a:tr h="608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Mi Pueblo (former Campo Azul)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</a:rPr>
                        <a:t>803 S. Adams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CO Issued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819181"/>
                  </a:ext>
                </a:extLst>
              </a:tr>
              <a:tr h="608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Brooke’s Bubble Bar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</a:rPr>
                        <a:t>E Main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</a:rPr>
                        <a:t>Expect CO in December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3631766"/>
                  </a:ext>
                </a:extLst>
              </a:tr>
              <a:tr h="608131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effectLst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42647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B4A68B3-AC22-8C1B-EF2C-BA53EED2BCDE}"/>
              </a:ext>
            </a:extLst>
          </p:cNvPr>
          <p:cNvSpPr txBox="1"/>
          <p:nvPr/>
        </p:nvSpPr>
        <p:spPr>
          <a:xfrm>
            <a:off x="3338824" y="253122"/>
            <a:ext cx="5588520" cy="10344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Large or significant developments including hotels, retail, or other projects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18756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246C-67AE-A5A5-10D6-26B78E19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Single Family Residential  Subdivisions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6E9DBD-6EFB-72B4-4C32-2036BE451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452908"/>
              </p:ext>
            </p:extLst>
          </p:nvPr>
        </p:nvGraphicFramePr>
        <p:xfrm>
          <a:off x="457200" y="1287176"/>
          <a:ext cx="8229599" cy="50483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8144">
                  <a:extLst>
                    <a:ext uri="{9D8B030D-6E8A-4147-A177-3AD203B41FA5}">
                      <a16:colId xmlns:a16="http://schemas.microsoft.com/office/drawing/2014/main" val="3277138595"/>
                    </a:ext>
                  </a:extLst>
                </a:gridCol>
                <a:gridCol w="608803">
                  <a:extLst>
                    <a:ext uri="{9D8B030D-6E8A-4147-A177-3AD203B41FA5}">
                      <a16:colId xmlns:a16="http://schemas.microsoft.com/office/drawing/2014/main" val="1319674254"/>
                    </a:ext>
                  </a:extLst>
                </a:gridCol>
                <a:gridCol w="986998">
                  <a:extLst>
                    <a:ext uri="{9D8B030D-6E8A-4147-A177-3AD203B41FA5}">
                      <a16:colId xmlns:a16="http://schemas.microsoft.com/office/drawing/2014/main" val="3703173438"/>
                    </a:ext>
                  </a:extLst>
                </a:gridCol>
                <a:gridCol w="3025566">
                  <a:extLst>
                    <a:ext uri="{9D8B030D-6E8A-4147-A177-3AD203B41FA5}">
                      <a16:colId xmlns:a16="http://schemas.microsoft.com/office/drawing/2014/main" val="1823679315"/>
                    </a:ext>
                  </a:extLst>
                </a:gridCol>
                <a:gridCol w="970088">
                  <a:extLst>
                    <a:ext uri="{9D8B030D-6E8A-4147-A177-3AD203B41FA5}">
                      <a16:colId xmlns:a16="http://schemas.microsoft.com/office/drawing/2014/main" val="3096357162"/>
                    </a:ext>
                  </a:extLst>
                </a:gridCol>
              </a:tblGrid>
              <a:tr h="2834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~ Acres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Units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 Approved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49447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Crabapple Grove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40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159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All lots sold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6122669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Oaks of Windcrest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Heights of Windcrest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70</a:t>
                      </a:r>
                    </a:p>
                    <a:p>
                      <a:pPr lvl="0" algn="ctr">
                        <a:buNone/>
                      </a:pPr>
                      <a:endParaRPr lang="en-US" sz="1800" b="1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243</a:t>
                      </a:r>
                    </a:p>
                    <a:p>
                      <a:pPr lvl="0" algn="ctr">
                        <a:buNone/>
                      </a:pPr>
                      <a:endParaRPr lang="en-US" sz="1800" b="1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All lots sold</a:t>
                      </a: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All lots sold</a:t>
                      </a:r>
                      <a:endParaRPr lang="en-US" sz="1800" b="1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Phase 5 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0024272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Madrona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13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54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All lots sold</a:t>
                      </a:r>
                      <a:endParaRPr lang="en-US" sz="1800" b="1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0002474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The Beginning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11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52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All lots built out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2084047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Harmony Hills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21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72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Under construction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192839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Post Oak Village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6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39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Homes under construction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2540662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Friendship Oaks (4 phases)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418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b="1"/>
                        <a:t>Phase 1 under construction (15 houses permitted)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0291194"/>
                  </a:ext>
                </a:extLst>
              </a:tr>
              <a:tr h="3200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Frieden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112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Homes under construction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5539361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Woodcrest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3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9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Utilities under construction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6351974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Altstadt Phase 1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10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22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Development for sale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0601088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Altstadt Phase 2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6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19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Civil plan review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050028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Stoneridge Phase 11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11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24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Homes under construction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2022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5130446"/>
                  </a:ext>
                </a:extLst>
              </a:tr>
              <a:tr h="305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W. Walch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Plat approved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2023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09000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CE274C-1733-A8A1-BD2E-F037A958CCAD}"/>
              </a:ext>
            </a:extLst>
          </p:cNvPr>
          <p:cNvSpPr txBox="1"/>
          <p:nvPr/>
        </p:nvSpPr>
        <p:spPr>
          <a:xfrm>
            <a:off x="523592" y="6335500"/>
            <a:ext cx="8163208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7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1228    total lots</a:t>
            </a:r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023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3">
      <a:dk1>
        <a:srgbClr val="215E15"/>
      </a:dk1>
      <a:lt1>
        <a:sysClr val="window" lastClr="FFFFFF"/>
      </a:lt1>
      <a:dk2>
        <a:srgbClr val="7C0000"/>
      </a:dk2>
      <a:lt2>
        <a:srgbClr val="D6ECFF"/>
      </a:lt2>
      <a:accent1>
        <a:srgbClr val="215E15"/>
      </a:accent1>
      <a:accent2>
        <a:srgbClr val="E8D9AA"/>
      </a:accent2>
      <a:accent3>
        <a:srgbClr val="E8D9A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rgbClr val="215E15"/>
    </a:dk1>
    <a:lt1>
      <a:sysClr val="window" lastClr="FFFFFF"/>
    </a:lt1>
    <a:dk2>
      <a:srgbClr val="7C0000"/>
    </a:dk2>
    <a:lt2>
      <a:srgbClr val="D6ECFF"/>
    </a:lt2>
    <a:accent1>
      <a:srgbClr val="215E15"/>
    </a:accent1>
    <a:accent2>
      <a:srgbClr val="E8D9AA"/>
    </a:accent2>
    <a:accent3>
      <a:srgbClr val="E8D9A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7D4074F487B45B7404F637AD7F4BC" ma:contentTypeVersion="5" ma:contentTypeDescription="Create a new document." ma:contentTypeScope="" ma:versionID="9bcf20745a762ebc90e7cfa628738ed4">
  <xsd:schema xmlns:xsd="http://www.w3.org/2001/XMLSchema" xmlns:xs="http://www.w3.org/2001/XMLSchema" xmlns:p="http://schemas.microsoft.com/office/2006/metadata/properties" xmlns:ns2="ceafa849-da61-44bf-be3e-478ff75079ec" xmlns:ns3="182add3d-2e56-4060-9b4e-f7286fe514a6" targetNamespace="http://schemas.microsoft.com/office/2006/metadata/properties" ma:root="true" ma:fieldsID="d28c5cc32b3c9819123f21e4b125d3f7" ns2:_="" ns3:_="">
    <xsd:import namespace="ceafa849-da61-44bf-be3e-478ff75079ec"/>
    <xsd:import namespace="182add3d-2e56-4060-9b4e-f7286fe5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fa849-da61-44bf-be3e-478ff75079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add3d-2e56-4060-9b4e-f7286fe5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82add3d-2e56-4060-9b4e-f7286fe514a6">
      <UserInfo>
        <DisplayName>Karen Hillje</DisplayName>
        <AccountId>31</AccountId>
        <AccountType/>
      </UserInfo>
      <UserInfo>
        <DisplayName>Michael Erwin</DisplayName>
        <AccountId>76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80FB33-9072-4A56-ABFD-7D7F72B330D3}">
  <ds:schemaRefs>
    <ds:schemaRef ds:uri="182add3d-2e56-4060-9b4e-f7286fe514a6"/>
    <ds:schemaRef ds:uri="ceafa849-da61-44bf-be3e-478ff75079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F27B536-3A37-4EA9-8CA4-D39121C5AB8F}">
  <ds:schemaRefs>
    <ds:schemaRef ds:uri="182add3d-2e56-4060-9b4e-f7286fe514a6"/>
    <ds:schemaRef ds:uri="ceafa849-da61-44bf-be3e-478ff75079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E6F75F-A7EB-40EE-AF78-FB8F99E804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1701</Words>
  <Application>Microsoft Office PowerPoint</Application>
  <PresentationFormat>On-screen Show (4:3)</PresentationFormat>
  <Paragraphs>541</Paragraphs>
  <Slides>64</Slides>
  <Notes>3</Notes>
  <HiddenSlides>19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Perpetua</vt:lpstr>
      <vt:lpstr>Tw Cen MT</vt:lpstr>
      <vt:lpstr>Tw Cen MT</vt:lpstr>
      <vt:lpstr>Wingdings</vt:lpstr>
      <vt:lpstr>Wingdings 2</vt:lpstr>
      <vt:lpstr>'Wingdings 2',Sans-Serif</vt:lpstr>
      <vt:lpstr>Wingdings,Sans-Serif</vt:lpstr>
      <vt:lpstr>Median</vt:lpstr>
      <vt:lpstr>City Manager's Monthly Update </vt:lpstr>
      <vt:lpstr>City Manager's Monthly Update</vt:lpstr>
      <vt:lpstr>Development</vt:lpstr>
      <vt:lpstr>COMPREHENSIVE PLAN</vt:lpstr>
      <vt:lpstr>Development Activity</vt:lpstr>
      <vt:lpstr>Commercial New Construction Permits</vt:lpstr>
      <vt:lpstr>Commercial</vt:lpstr>
      <vt:lpstr>Commercial</vt:lpstr>
      <vt:lpstr>Single Family Residential  Subdivisions</vt:lpstr>
      <vt:lpstr>Single Family Residential Permits</vt:lpstr>
      <vt:lpstr>Multi-Family: Under Construction</vt:lpstr>
      <vt:lpstr>Multi-Family: Recently Completed</vt:lpstr>
      <vt:lpstr>Multi-Family: Approved Not Started</vt:lpstr>
      <vt:lpstr>Multi-Family:</vt:lpstr>
      <vt:lpstr>Short Term Rentals</vt:lpstr>
      <vt:lpstr>Public Works</vt:lpstr>
      <vt:lpstr>Public Works</vt:lpstr>
      <vt:lpstr>Public Works</vt:lpstr>
      <vt:lpstr>Public Works</vt:lpstr>
      <vt:lpstr>Public Works</vt:lpstr>
      <vt:lpstr>Parks</vt:lpstr>
      <vt:lpstr>Parks</vt:lpstr>
      <vt:lpstr>Parks</vt:lpstr>
      <vt:lpstr>Parks</vt:lpstr>
      <vt:lpstr>Finance-Revenue vs Expenditures (Actuals - through September 2023)</vt:lpstr>
      <vt:lpstr>Finance-Sales Tax </vt:lpstr>
      <vt:lpstr>Finance-Property Tax </vt:lpstr>
      <vt:lpstr>Finance-Electric Revenue and Consumption </vt:lpstr>
      <vt:lpstr>Finance-Water Revenue and Consumption</vt:lpstr>
      <vt:lpstr>Finance-Property Tax </vt:lpstr>
      <vt:lpstr>Police Department</vt:lpstr>
      <vt:lpstr>Police Department</vt:lpstr>
      <vt:lpstr>Police Department</vt:lpstr>
      <vt:lpstr>Police Department</vt:lpstr>
      <vt:lpstr>Police Department</vt:lpstr>
      <vt:lpstr>Police Department</vt:lpstr>
      <vt:lpstr>Police Department</vt:lpstr>
      <vt:lpstr>Police Department</vt:lpstr>
      <vt:lpstr>Police Department</vt:lpstr>
      <vt:lpstr>Oct 2023  RMS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2022-23 Transfers Per Month</vt:lpstr>
      <vt:lpstr>2022-23 Brush  Fire Season</vt:lpstr>
      <vt:lpstr>2023 Brush Fire Season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Department</vt:lpstr>
      <vt:lpstr>Health Department </vt:lpstr>
      <vt:lpstr>City Department Openings</vt:lpstr>
      <vt:lpstr>City Department Openings</vt:lpstr>
      <vt:lpstr>Civic Engagement</vt:lpstr>
      <vt:lpstr>Golf Course Improvements</vt:lpstr>
      <vt:lpstr>Golf Course Improvements</vt:lpstr>
      <vt:lpstr>Golf Course Improvements</vt:lpstr>
      <vt:lpstr>Fredericksburg Citizen University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Improvement Plan – 2013 A 20 year outlook to ensure</dc:title>
  <dc:creator>Lea Feuge</dc:creator>
  <cp:lastModifiedBy>Shelley Goodwin</cp:lastModifiedBy>
  <cp:revision>160</cp:revision>
  <cp:lastPrinted>2023-03-06T14:11:23Z</cp:lastPrinted>
  <dcterms:created xsi:type="dcterms:W3CDTF">2013-02-20T04:24:38Z</dcterms:created>
  <dcterms:modified xsi:type="dcterms:W3CDTF">2023-12-20T21:12:40Z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0x010100F787D4074F487B45B7404F637AD7F4BC</vt:lpwstr>
  </property>
  <property fmtid="{D5CDD505-2E9C-101B-9397-08002B2CF9AE}" pid="3" name="Order">
    <vt:r8>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</Properties>
</file>